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handoutMasterIdLst>
    <p:handoutMasterId r:id="rId16"/>
  </p:handoutMasterIdLst>
  <p:sldIdLst>
    <p:sldId id="256" r:id="rId2"/>
    <p:sldId id="367" r:id="rId3"/>
    <p:sldId id="368" r:id="rId4"/>
    <p:sldId id="369" r:id="rId5"/>
    <p:sldId id="364" r:id="rId6"/>
    <p:sldId id="365" r:id="rId7"/>
    <p:sldId id="366" r:id="rId8"/>
    <p:sldId id="370" r:id="rId9"/>
    <p:sldId id="371" r:id="rId10"/>
    <p:sldId id="372" r:id="rId11"/>
    <p:sldId id="374" r:id="rId12"/>
    <p:sldId id="373" r:id="rId13"/>
    <p:sldId id="375" r:id="rId14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561F1E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50" autoAdjust="0"/>
    <p:restoredTop sz="85563" autoAdjust="0"/>
  </p:normalViewPr>
  <p:slideViewPr>
    <p:cSldViewPr>
      <p:cViewPr varScale="1">
        <p:scale>
          <a:sx n="93" d="100"/>
          <a:sy n="93" d="100"/>
        </p:scale>
        <p:origin x="-142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DCECC95-84F6-4E24-9AEC-C602AA21DC22}" type="datetimeFigureOut">
              <a:rPr lang="en-US" smtClean="0"/>
              <a:pPr/>
              <a:t>4/30/2010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D9B56B5-69E7-4D3F-B5A3-B97A5EB1573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2" tIns="46586" rIns="93172" bIns="46586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2" tIns="46586" rIns="93172" bIns="46586" rtlCol="0"/>
          <a:lstStyle>
            <a:lvl1pPr algn="r">
              <a:defRPr sz="1300"/>
            </a:lvl1pPr>
          </a:lstStyle>
          <a:p>
            <a:fld id="{F58E06B4-E62C-4EB6-A028-C0DDDFA71740}" type="datetimeFigureOut">
              <a:rPr lang="en-US" smtClean="0"/>
              <a:pPr/>
              <a:t>4/30/2010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8500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2" tIns="46586" rIns="93172" bIns="46586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2" tIns="46586" rIns="93172" bIns="46586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2" tIns="46586" rIns="93172" bIns="46586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2" tIns="46586" rIns="93172" bIns="46586" rtlCol="0" anchor="b"/>
          <a:lstStyle>
            <a:lvl1pPr algn="r">
              <a:defRPr sz="1300"/>
            </a:lvl1pPr>
          </a:lstStyle>
          <a:p>
            <a:fld id="{01DA11D5-6980-4AA0-BC79-32016353E5C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DA11D5-6980-4AA0-BC79-32016353E5C6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DA11D5-6980-4AA0-BC79-32016353E5C6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DA11D5-6980-4AA0-BC79-32016353E5C6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DA11D5-6980-4AA0-BC79-32016353E5C6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DA11D5-6980-4AA0-BC79-32016353E5C6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DA11D5-6980-4AA0-BC79-32016353E5C6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DA11D5-6980-4AA0-BC79-32016353E5C6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DA11D5-6980-4AA0-BC79-32016353E5C6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DA11D5-6980-4AA0-BC79-32016353E5C6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DA11D5-6980-4AA0-BC79-32016353E5C6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DA11D5-6980-4AA0-BC79-32016353E5C6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DA11D5-6980-4AA0-BC79-32016353E5C6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DA11D5-6980-4AA0-BC79-32016353E5C6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4/30/2010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4/30/2010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4/30/2010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4/30/2010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4/30/2010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4/30/2010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4/30/2010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4/30/2010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4/30/2010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4/30/2010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4/30/2010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4/30/2010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mailto:dave.gibson@accelereyes.com" TargetMode="External"/><Relationship Id="rId7" Type="http://schemas.openxmlformats.org/officeDocument/2006/relationships/image" Target="../media/image3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jpeg"/><Relationship Id="rId5" Type="http://schemas.openxmlformats.org/officeDocument/2006/relationships/hyperlink" Target="http://www.accelereyes.com/" TargetMode="External"/><Relationship Id="rId4" Type="http://schemas.openxmlformats.org/officeDocument/2006/relationships/hyperlink" Target="mailto:bill.stott@accelereyes.com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13" Type="http://schemas.openxmlformats.org/officeDocument/2006/relationships/image" Target="../media/image16.png"/><Relationship Id="rId3" Type="http://schemas.openxmlformats.org/officeDocument/2006/relationships/image" Target="../media/image3.jpeg"/><Relationship Id="rId7" Type="http://schemas.openxmlformats.org/officeDocument/2006/relationships/image" Target="../media/image10.jpeg"/><Relationship Id="rId12" Type="http://schemas.openxmlformats.org/officeDocument/2006/relationships/image" Target="../media/image1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11" Type="http://schemas.openxmlformats.org/officeDocument/2006/relationships/image" Target="../media/image14.png"/><Relationship Id="rId5" Type="http://schemas.openxmlformats.org/officeDocument/2006/relationships/image" Target="../media/image8.png"/><Relationship Id="rId10" Type="http://schemas.openxmlformats.org/officeDocument/2006/relationships/image" Target="../media/image13.png"/><Relationship Id="rId4" Type="http://schemas.openxmlformats.org/officeDocument/2006/relationships/image" Target="../media/image7.png"/><Relationship Id="rId9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image" Target="../media/image19.jpeg"/><Relationship Id="rId7" Type="http://schemas.openxmlformats.org/officeDocument/2006/relationships/image" Target="../media/image2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jpeg"/><Relationship Id="rId5" Type="http://schemas.openxmlformats.org/officeDocument/2006/relationships/image" Target="../media/image21.png"/><Relationship Id="rId10" Type="http://schemas.openxmlformats.org/officeDocument/2006/relationships/image" Target="../media/image26.png"/><Relationship Id="rId4" Type="http://schemas.openxmlformats.org/officeDocument/2006/relationships/image" Target="../media/image20.jpeg"/><Relationship Id="rId9" Type="http://schemas.openxmlformats.org/officeDocument/2006/relationships/image" Target="../media/image2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What you need to know…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8768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What is MATLAB®</a:t>
            </a:r>
          </a:p>
          <a:p>
            <a:pPr lvl="1"/>
            <a:r>
              <a:rPr lang="en-US" dirty="0" err="1" smtClean="0"/>
              <a:t>Mathorks</a:t>
            </a:r>
            <a:r>
              <a:rPr lang="en-US" dirty="0" smtClean="0"/>
              <a:t> </a:t>
            </a:r>
            <a:r>
              <a:rPr lang="en-US" dirty="0" smtClean="0"/>
              <a:t>makes MATLAB</a:t>
            </a:r>
          </a:p>
          <a:p>
            <a:pPr lvl="1"/>
            <a:r>
              <a:rPr lang="en-US" dirty="0" smtClean="0"/>
              <a:t>Software for modeling</a:t>
            </a:r>
          </a:p>
          <a:p>
            <a:pPr lvl="2"/>
            <a:r>
              <a:rPr lang="en-US" dirty="0" smtClean="0"/>
              <a:t>Mathematics </a:t>
            </a:r>
          </a:p>
          <a:p>
            <a:pPr lvl="2"/>
            <a:r>
              <a:rPr lang="en-US" dirty="0" smtClean="0"/>
              <a:t>Statistics, </a:t>
            </a:r>
          </a:p>
          <a:p>
            <a:pPr lvl="2"/>
            <a:r>
              <a:rPr lang="en-US" dirty="0" smtClean="0"/>
              <a:t>Image Processing, </a:t>
            </a:r>
          </a:p>
          <a:p>
            <a:pPr lvl="2"/>
            <a:r>
              <a:rPr lang="en-US" dirty="0" smtClean="0"/>
              <a:t>Signal Processing,</a:t>
            </a:r>
          </a:p>
          <a:p>
            <a:pPr lvl="2"/>
            <a:r>
              <a:rPr lang="en-US" dirty="0" smtClean="0"/>
              <a:t>Financial Analytics,</a:t>
            </a:r>
          </a:p>
          <a:p>
            <a:pPr lvl="2"/>
            <a:r>
              <a:rPr lang="en-US" dirty="0" smtClean="0"/>
              <a:t>And much more</a:t>
            </a:r>
          </a:p>
          <a:p>
            <a:pPr lvl="1"/>
            <a:r>
              <a:rPr lang="en-US" dirty="0" smtClean="0"/>
              <a:t>Users – millions…</a:t>
            </a:r>
          </a:p>
          <a:p>
            <a:pPr lvl="2"/>
            <a:r>
              <a:rPr lang="en-US" dirty="0" smtClean="0"/>
              <a:t>Engineers, Scientists, Analysts, Students</a:t>
            </a:r>
          </a:p>
          <a:p>
            <a:pPr lvl="1"/>
            <a:r>
              <a:rPr lang="en-US" dirty="0" smtClean="0"/>
              <a:t> Rapid prototyping!</a:t>
            </a:r>
          </a:p>
          <a:p>
            <a:pPr lvl="1"/>
            <a:r>
              <a:rPr lang="en-US" dirty="0" smtClean="0"/>
              <a:t>Algorithm development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Jacket leverages MATLAB as it </a:t>
            </a:r>
            <a:r>
              <a:rPr lang="en-US" u="sng" dirty="0" smtClean="0"/>
              <a:t>user interface</a:t>
            </a:r>
          </a:p>
          <a:p>
            <a:r>
              <a:rPr lang="en-US" dirty="0" smtClean="0"/>
              <a:t>Jacket is useful for:</a:t>
            </a:r>
          </a:p>
          <a:p>
            <a:pPr lvl="1"/>
            <a:r>
              <a:rPr lang="en-US" dirty="0" smtClean="0"/>
              <a:t>Existing MATLAB codes</a:t>
            </a:r>
          </a:p>
          <a:p>
            <a:pPr lvl="1"/>
            <a:r>
              <a:rPr lang="en-US" dirty="0" smtClean="0"/>
              <a:t>For new development</a:t>
            </a:r>
          </a:p>
          <a:p>
            <a:r>
              <a:rPr lang="en-US" dirty="0" smtClean="0"/>
              <a:t>Easy to get started</a:t>
            </a:r>
          </a:p>
          <a:p>
            <a:pPr lvl="1"/>
            <a:r>
              <a:rPr lang="en-US" dirty="0" smtClean="0"/>
              <a:t>Less than 20 commands</a:t>
            </a:r>
          </a:p>
          <a:p>
            <a:r>
              <a:rPr lang="en-US" dirty="0" smtClean="0"/>
              <a:t>CUDA support only</a:t>
            </a:r>
          </a:p>
          <a:p>
            <a:r>
              <a:rPr lang="en-US" dirty="0" smtClean="0"/>
              <a:t>15 day trial available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5" name="Picture 4" descr="jacketlog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48200" y="5486400"/>
            <a:ext cx="4178864" cy="762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Jacket Product Family</a:t>
            </a:r>
            <a:endParaRPr lang="en-US" dirty="0"/>
          </a:p>
        </p:txBody>
      </p:sp>
      <p:pic>
        <p:nvPicPr>
          <p:cNvPr id="6" name="Picture 5" descr="ALE Jacket Diagram 12-21-09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1355937"/>
            <a:ext cx="9144000" cy="557826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FAQ regarding Jacket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200" y="1600200"/>
            <a:ext cx="8382000" cy="4525963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What Industries use Jacket?</a:t>
            </a:r>
          </a:p>
          <a:p>
            <a:pPr lvl="1"/>
            <a:r>
              <a:rPr lang="en-US" dirty="0" smtClean="0"/>
              <a:t>Government, Bio/Life Science, Research, Finance,...</a:t>
            </a:r>
          </a:p>
          <a:p>
            <a:r>
              <a:rPr lang="en-US" dirty="0" smtClean="0"/>
              <a:t>What applications are well suited for Jacket?</a:t>
            </a:r>
          </a:p>
          <a:p>
            <a:pPr lvl="1"/>
            <a:r>
              <a:rPr lang="en-US" dirty="0" smtClean="0"/>
              <a:t>Math, Stats, Image Processing, Video Processing, Signal Processing,.. </a:t>
            </a:r>
          </a:p>
          <a:p>
            <a:r>
              <a:rPr lang="en-US" dirty="0" smtClean="0"/>
              <a:t>How is Jacket licensed?</a:t>
            </a:r>
          </a:p>
          <a:p>
            <a:pPr lvl="1"/>
            <a:r>
              <a:rPr lang="en-US" dirty="0" smtClean="0"/>
              <a:t>Permanent license by MAC address – multi-user, and</a:t>
            </a:r>
          </a:p>
          <a:p>
            <a:pPr lvl="1"/>
            <a:r>
              <a:rPr lang="en-US" dirty="0" smtClean="0"/>
              <a:t>Floating license for workgroup and enterprise</a:t>
            </a:r>
          </a:p>
          <a:p>
            <a:r>
              <a:rPr lang="en-US" dirty="0" smtClean="0"/>
              <a:t>How much does Jacket cost?</a:t>
            </a:r>
          </a:p>
          <a:p>
            <a:pPr lvl="1"/>
            <a:r>
              <a:rPr lang="en-US" dirty="0" smtClean="0"/>
              <a:t>Base, fixed license $999, </a:t>
            </a:r>
          </a:p>
          <a:p>
            <a:pPr lvl="2"/>
            <a:r>
              <a:rPr lang="en-US" dirty="0" smtClean="0"/>
              <a:t>add-ons range from $400 to $4K</a:t>
            </a:r>
          </a:p>
          <a:p>
            <a:pPr lvl="1"/>
            <a:r>
              <a:rPr lang="en-US" dirty="0" smtClean="0"/>
              <a:t>Discounts by customer type</a:t>
            </a:r>
          </a:p>
          <a:p>
            <a:pPr lvl="2"/>
            <a:r>
              <a:rPr lang="en-US" dirty="0" smtClean="0"/>
              <a:t>20% - Government, 65% - Academic</a:t>
            </a:r>
          </a:p>
          <a:p>
            <a:pPr lvl="1"/>
            <a:r>
              <a:rPr lang="en-US" dirty="0" smtClean="0"/>
              <a:t>10% of price for annual software updates</a:t>
            </a:r>
          </a:p>
          <a:p>
            <a:pPr lvl="1"/>
            <a:r>
              <a:rPr lang="en-US" dirty="0" smtClean="0"/>
              <a:t>20% of price for annual phone support contract</a:t>
            </a:r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AccelerEyes contacts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76800"/>
          </a:xfrm>
        </p:spPr>
        <p:txBody>
          <a:bodyPr>
            <a:normAutofit lnSpcReduction="10000"/>
          </a:bodyPr>
          <a:lstStyle/>
          <a:p>
            <a:r>
              <a:rPr lang="en-US" sz="2800" dirty="0" smtClean="0"/>
              <a:t>Dave Gibson</a:t>
            </a:r>
          </a:p>
          <a:p>
            <a:pPr lvl="1"/>
            <a:r>
              <a:rPr lang="en-US" sz="2400" dirty="0" smtClean="0"/>
              <a:t>VP of Sales and Marketing</a:t>
            </a:r>
          </a:p>
          <a:p>
            <a:pPr lvl="1"/>
            <a:r>
              <a:rPr lang="en-US" sz="2400" dirty="0" smtClean="0">
                <a:hlinkClick r:id="rId3"/>
              </a:rPr>
              <a:t>dave.gibson@accelereyes.com</a:t>
            </a:r>
            <a:endParaRPr lang="en-US" sz="2400" dirty="0" smtClean="0"/>
          </a:p>
          <a:p>
            <a:pPr lvl="1"/>
            <a:r>
              <a:rPr lang="en-US" sz="2400" dirty="0" smtClean="0"/>
              <a:t>(281) 392-7445</a:t>
            </a:r>
            <a:endParaRPr lang="en-US" sz="2400" dirty="0" smtClean="0"/>
          </a:p>
          <a:p>
            <a:pPr lvl="1"/>
            <a:endParaRPr lang="en-US" sz="2400" dirty="0" smtClean="0"/>
          </a:p>
          <a:p>
            <a:r>
              <a:rPr lang="en-US" sz="2800" dirty="0" smtClean="0"/>
              <a:t>Bill Stott</a:t>
            </a:r>
          </a:p>
          <a:p>
            <a:pPr lvl="1"/>
            <a:r>
              <a:rPr lang="en-US" sz="2400" dirty="0" smtClean="0"/>
              <a:t>Sales Manager</a:t>
            </a:r>
          </a:p>
          <a:p>
            <a:pPr lvl="1"/>
            <a:r>
              <a:rPr lang="en-US" sz="2400" dirty="0" smtClean="0">
                <a:hlinkClick r:id="rId4"/>
              </a:rPr>
              <a:t>b</a:t>
            </a:r>
            <a:r>
              <a:rPr lang="en-US" sz="2400" dirty="0" smtClean="0">
                <a:hlinkClick r:id="rId4"/>
              </a:rPr>
              <a:t>ill.stott@accelereyes.com</a:t>
            </a:r>
            <a:endParaRPr lang="en-US" sz="2400" dirty="0" smtClean="0"/>
          </a:p>
          <a:p>
            <a:pPr lvl="1"/>
            <a:r>
              <a:rPr lang="en-US" sz="2400" dirty="0" smtClean="0"/>
              <a:t>(407) 340-8652</a:t>
            </a:r>
          </a:p>
          <a:p>
            <a:pPr lvl="1"/>
            <a:endParaRPr lang="en-US" sz="2400" dirty="0" smtClean="0"/>
          </a:p>
          <a:p>
            <a:pPr lvl="1" algn="ctr">
              <a:buNone/>
            </a:pPr>
            <a:r>
              <a:rPr lang="en-US" sz="3500" dirty="0" smtClean="0">
                <a:hlinkClick r:id="rId5"/>
              </a:rPr>
              <a:t>http://www.accelereyes.com</a:t>
            </a:r>
            <a:endParaRPr lang="en-US" sz="3500" dirty="0" smtClean="0"/>
          </a:p>
          <a:p>
            <a:pPr lvl="1" algn="ctr">
              <a:buNone/>
            </a:pPr>
            <a:endParaRPr lang="en-US" sz="3500" dirty="0"/>
          </a:p>
        </p:txBody>
      </p:sp>
      <p:pic>
        <p:nvPicPr>
          <p:cNvPr id="5" name="Picture 4" descr="dave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553200" y="1828800"/>
            <a:ext cx="1016000" cy="1524000"/>
          </a:xfrm>
          <a:prstGeom prst="rect">
            <a:avLst/>
          </a:prstGeom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715000" y="3810000"/>
            <a:ext cx="1237436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Content Placeholder 4" descr="cuda-successes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91342" y="914400"/>
            <a:ext cx="8900258" cy="5791200"/>
          </a:xfrm>
        </p:spPr>
      </p:pic>
      <p:sp>
        <p:nvSpPr>
          <p:cNvPr id="7" name="Rectangle 6"/>
          <p:cNvSpPr/>
          <p:nvPr/>
        </p:nvSpPr>
        <p:spPr>
          <a:xfrm>
            <a:off x="5562600" y="2057400"/>
            <a:ext cx="1752600" cy="2209800"/>
          </a:xfrm>
          <a:prstGeom prst="rect">
            <a:avLst/>
          </a:prstGeom>
          <a:noFill/>
          <a:ln w="762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Leveraging the Ecosystem</a:t>
            </a:r>
            <a:endParaRPr lang="en-US" dirty="0"/>
          </a:p>
        </p:txBody>
      </p:sp>
      <p:pic>
        <p:nvPicPr>
          <p:cNvPr id="4" name="Content Placeholder 3" descr="software-stack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838200" y="1371600"/>
            <a:ext cx="7315200" cy="5427160"/>
          </a:xfrm>
        </p:spPr>
      </p:pic>
      <p:sp>
        <p:nvSpPr>
          <p:cNvPr id="5" name="Rectangle 4"/>
          <p:cNvSpPr/>
          <p:nvPr/>
        </p:nvSpPr>
        <p:spPr>
          <a:xfrm>
            <a:off x="3276600" y="2286000"/>
            <a:ext cx="2971800" cy="5334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C &amp; C++</a:t>
            </a:r>
            <a:endParaRPr lang="en-US" dirty="0">
              <a:solidFill>
                <a:schemeClr val="tx1"/>
              </a:solidFill>
            </a:endParaRPr>
          </a:p>
        </p:txBody>
      </p:sp>
      <p:grpSp>
        <p:nvGrpSpPr>
          <p:cNvPr id="11" name="Group 10"/>
          <p:cNvGrpSpPr/>
          <p:nvPr/>
        </p:nvGrpSpPr>
        <p:grpSpPr>
          <a:xfrm>
            <a:off x="3276600" y="2286000"/>
            <a:ext cx="2971800" cy="533400"/>
            <a:chOff x="3429000" y="2438400"/>
            <a:chExt cx="2971800" cy="533400"/>
          </a:xfrm>
        </p:grpSpPr>
        <p:sp>
          <p:nvSpPr>
            <p:cNvPr id="8" name="Rectangle 7"/>
            <p:cNvSpPr/>
            <p:nvPr/>
          </p:nvSpPr>
          <p:spPr>
            <a:xfrm>
              <a:off x="3429000" y="2438400"/>
              <a:ext cx="2971800" cy="533400"/>
            </a:xfrm>
            <a:prstGeom prst="rect">
              <a:avLst/>
            </a:prstGeom>
            <a:solidFill>
              <a:schemeClr val="tx2">
                <a:lumMod val="50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 smtClean="0">
                  <a:solidFill>
                    <a:schemeClr val="bg1"/>
                  </a:solidFill>
                </a:rPr>
                <a:t>MATLAB®</a:t>
              </a:r>
            </a:p>
          </p:txBody>
        </p:sp>
        <p:pic>
          <p:nvPicPr>
            <p:cNvPr id="10" name="Picture 9" descr="matlab-logo.JPG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3895725" y="2514600"/>
              <a:ext cx="447675" cy="409575"/>
            </a:xfrm>
            <a:prstGeom prst="rect">
              <a:avLst/>
            </a:prstGeom>
          </p:spPr>
        </p:pic>
      </p:grpSp>
      <p:grpSp>
        <p:nvGrpSpPr>
          <p:cNvPr id="12" name="Group 11"/>
          <p:cNvGrpSpPr/>
          <p:nvPr/>
        </p:nvGrpSpPr>
        <p:grpSpPr>
          <a:xfrm>
            <a:off x="3276600" y="2895600"/>
            <a:ext cx="2971800" cy="2133600"/>
            <a:chOff x="3276600" y="2895600"/>
            <a:chExt cx="2971800" cy="2133600"/>
          </a:xfrm>
        </p:grpSpPr>
        <p:sp>
          <p:nvSpPr>
            <p:cNvPr id="6" name="Rectangle 5"/>
            <p:cNvSpPr/>
            <p:nvPr/>
          </p:nvSpPr>
          <p:spPr>
            <a:xfrm>
              <a:off x="3276600" y="2895600"/>
              <a:ext cx="2971800" cy="2133600"/>
            </a:xfrm>
            <a:prstGeom prst="rect">
              <a:avLst/>
            </a:prstGeom>
            <a:solidFill>
              <a:srgbClr val="FFC000"/>
            </a:solidFill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7" name="Picture 6" descr="jacketlogo.jpg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3429000" y="3505200"/>
              <a:ext cx="2728912" cy="497607"/>
            </a:xfrm>
            <a:prstGeom prst="rect">
              <a:avLst/>
            </a:prstGeom>
          </p:spPr>
        </p:pic>
      </p:grpSp>
      <p:sp>
        <p:nvSpPr>
          <p:cNvPr id="13" name="Rectangle 12"/>
          <p:cNvSpPr/>
          <p:nvPr/>
        </p:nvSpPr>
        <p:spPr>
          <a:xfrm>
            <a:off x="1219200" y="1600200"/>
            <a:ext cx="3886200" cy="4572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6629400" y="2316822"/>
            <a:ext cx="1447800" cy="1905000"/>
          </a:xfrm>
          <a:prstGeom prst="rect">
            <a:avLst/>
          </a:prstGeom>
          <a:solidFill>
            <a:schemeClr val="tx1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latin typeface="Helvetica" pitchFamily="34" charset="0"/>
              </a:rPr>
              <a:t>Jacket JIT </a:t>
            </a:r>
            <a:r>
              <a:rPr lang="en-US" sz="2400" dirty="0" smtClean="0">
                <a:latin typeface="Helvetica" pitchFamily="34" charset="0"/>
              </a:rPr>
              <a:t>c</a:t>
            </a:r>
            <a:r>
              <a:rPr lang="en-US" sz="2400" dirty="0" smtClean="0">
                <a:latin typeface="Helvetica" pitchFamily="34" charset="0"/>
              </a:rPr>
              <a:t>ompiler </a:t>
            </a:r>
            <a:r>
              <a:rPr lang="en-US" sz="2400" dirty="0" smtClean="0">
                <a:latin typeface="Helvetica" pitchFamily="34" charset="0"/>
              </a:rPr>
              <a:t>prepares code</a:t>
            </a:r>
            <a:endParaRPr lang="en-US" sz="2400" dirty="0">
              <a:latin typeface="Helvetica" pitchFamily="34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914400" y="3657600"/>
            <a:ext cx="1981200" cy="1447800"/>
          </a:xfrm>
          <a:prstGeom prst="rect">
            <a:avLst/>
          </a:prstGeom>
          <a:solidFill>
            <a:schemeClr val="tx1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latin typeface="Helvetica" pitchFamily="34" charset="0"/>
              </a:rPr>
              <a:t>Jacket leverages PTX</a:t>
            </a:r>
            <a:endParaRPr lang="en-US" sz="2400" dirty="0">
              <a:latin typeface="Helvetica" pitchFamily="34" charset="0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6598578" y="4724400"/>
            <a:ext cx="1524000" cy="1752600"/>
          </a:xfrm>
          <a:prstGeom prst="rect">
            <a:avLst/>
          </a:prstGeom>
          <a:solidFill>
            <a:schemeClr val="tx1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latin typeface="Helvetica" pitchFamily="34" charset="0"/>
              </a:rPr>
              <a:t>Jacket </a:t>
            </a:r>
            <a:r>
              <a:rPr lang="en-US" sz="2400" dirty="0" smtClean="0">
                <a:latin typeface="Helvetica" pitchFamily="34" charset="0"/>
              </a:rPr>
              <a:t>Runtime </a:t>
            </a:r>
            <a:r>
              <a:rPr lang="en-US" sz="2400" dirty="0" smtClean="0">
                <a:latin typeface="Helvetica" pitchFamily="34" charset="0"/>
              </a:rPr>
              <a:t>manages memory</a:t>
            </a:r>
            <a:endParaRPr lang="en-US" sz="2400" dirty="0">
              <a:latin typeface="Helvetic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1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4" descr="cuda-successe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1342" y="914400"/>
            <a:ext cx="8900258" cy="579120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533400" y="1219200"/>
            <a:ext cx="3810000" cy="5334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 smtClean="0">
                <a:solidFill>
                  <a:srgbClr val="FFC000"/>
                </a:solidFill>
                <a:latin typeface="Helvetica" pitchFamily="34" charset="0"/>
                <a:cs typeface="Arial" pitchFamily="34" charset="0"/>
              </a:rPr>
              <a:t>Jacket Successes</a:t>
            </a:r>
            <a:endParaRPr lang="en-US" sz="3200" b="1" dirty="0">
              <a:solidFill>
                <a:srgbClr val="FFC000"/>
              </a:solidFill>
              <a:latin typeface="Helvetica" pitchFamily="34" charset="0"/>
              <a:cs typeface="Arial" pitchFamily="34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4600" y="4572000"/>
            <a:ext cx="5715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6"/>
          <p:cNvSpPr/>
          <p:nvPr/>
        </p:nvSpPr>
        <p:spPr>
          <a:xfrm>
            <a:off x="1981200" y="5943600"/>
            <a:ext cx="1676400" cy="4572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latin typeface="Helvetica" pitchFamily="34" charset="0"/>
              </a:rPr>
              <a:t>Power Engineering</a:t>
            </a:r>
          </a:p>
          <a:p>
            <a:pPr algn="ctr"/>
            <a:r>
              <a:rPr lang="en-US" sz="1200" b="1" dirty="0" smtClean="0">
                <a:latin typeface="Helvetica" pitchFamily="34" charset="0"/>
              </a:rPr>
              <a:t>IIT India</a:t>
            </a:r>
            <a:endParaRPr lang="en-US" sz="1200" b="1" dirty="0">
              <a:latin typeface="Helvetica" pitchFamily="34" charset="0"/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7200" y="2286000"/>
            <a:ext cx="1033048" cy="830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Rectangle 9"/>
          <p:cNvSpPr/>
          <p:nvPr/>
        </p:nvSpPr>
        <p:spPr>
          <a:xfrm>
            <a:off x="228600" y="3657600"/>
            <a:ext cx="1676400" cy="4572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err="1" smtClean="0">
                <a:latin typeface="Helvetica" pitchFamily="34" charset="0"/>
              </a:rPr>
              <a:t>Neuroimaging</a:t>
            </a:r>
            <a:endParaRPr lang="en-US" sz="1200" b="1" dirty="0" smtClean="0">
              <a:latin typeface="Helvetica" pitchFamily="34" charset="0"/>
            </a:endParaRPr>
          </a:p>
          <a:p>
            <a:pPr algn="ctr"/>
            <a:r>
              <a:rPr lang="en-US" sz="1200" b="1" dirty="0" smtClean="0">
                <a:latin typeface="Helvetica" pitchFamily="34" charset="0"/>
              </a:rPr>
              <a:t>Georgia Tech</a:t>
            </a:r>
            <a:endParaRPr lang="en-US" sz="1200" b="1" dirty="0">
              <a:latin typeface="Helvetica" pitchFamily="34" charset="0"/>
            </a:endParaRPr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209799" y="2286000"/>
            <a:ext cx="1258957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Rectangle 11"/>
          <p:cNvSpPr/>
          <p:nvPr/>
        </p:nvSpPr>
        <p:spPr>
          <a:xfrm>
            <a:off x="1981200" y="3657600"/>
            <a:ext cx="1676400" cy="4572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latin typeface="Helvetica" pitchFamily="34" charset="0"/>
              </a:rPr>
              <a:t>Geophysics</a:t>
            </a:r>
          </a:p>
          <a:p>
            <a:pPr algn="ctr"/>
            <a:r>
              <a:rPr lang="en-US" sz="1200" b="1" dirty="0" smtClean="0">
                <a:latin typeface="Helvetica" pitchFamily="34" charset="0"/>
              </a:rPr>
              <a:t>Boise State</a:t>
            </a:r>
            <a:endParaRPr lang="en-US" sz="1200" b="1" dirty="0">
              <a:latin typeface="Helvetica" pitchFamily="34" charset="0"/>
            </a:endParaRPr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696200" y="2286000"/>
            <a:ext cx="849039" cy="8639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Rectangle 13"/>
          <p:cNvSpPr/>
          <p:nvPr/>
        </p:nvSpPr>
        <p:spPr>
          <a:xfrm>
            <a:off x="7239000" y="3657600"/>
            <a:ext cx="1676400" cy="4572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latin typeface="Helvetica" pitchFamily="34" charset="0"/>
              </a:rPr>
              <a:t>Medical Devices</a:t>
            </a:r>
          </a:p>
          <a:p>
            <a:pPr algn="ctr"/>
            <a:r>
              <a:rPr lang="en-US" sz="1200" b="1" dirty="0" smtClean="0">
                <a:latin typeface="Helvetica" pitchFamily="34" charset="0"/>
              </a:rPr>
              <a:t>Spencer Tech</a:t>
            </a:r>
            <a:endParaRPr lang="en-US" sz="1200" b="1" dirty="0">
              <a:latin typeface="Helvetica" pitchFamily="34" charset="0"/>
            </a:endParaRPr>
          </a:p>
        </p:txBody>
      </p:sp>
      <p:pic>
        <p:nvPicPr>
          <p:cNvPr id="16" name="Content Placeholder 15" descr="tsunami2.jpg"/>
          <p:cNvPicPr>
            <a:picLocks noGrp="1" noChangeAspect="1"/>
          </p:cNvPicPr>
          <p:nvPr>
            <p:ph idx="1"/>
          </p:nvPr>
        </p:nvPicPr>
        <p:blipFill>
          <a:blip r:embed="rId8" cstate="print"/>
          <a:stretch>
            <a:fillRect/>
          </a:stretch>
        </p:blipFill>
        <p:spPr>
          <a:xfrm>
            <a:off x="533400" y="4495799"/>
            <a:ext cx="914400" cy="874183"/>
          </a:xfrm>
        </p:spPr>
      </p:pic>
      <p:sp>
        <p:nvSpPr>
          <p:cNvPr id="17" name="Rectangle 16"/>
          <p:cNvSpPr/>
          <p:nvPr/>
        </p:nvSpPr>
        <p:spPr>
          <a:xfrm>
            <a:off x="152400" y="5943600"/>
            <a:ext cx="1828800" cy="4572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latin typeface="Helvetica" pitchFamily="34" charset="0"/>
              </a:rPr>
              <a:t>Weather Modeling</a:t>
            </a:r>
          </a:p>
          <a:p>
            <a:pPr algn="ctr"/>
            <a:r>
              <a:rPr lang="en-US" sz="1200" b="1" dirty="0" smtClean="0">
                <a:latin typeface="Helvetica" pitchFamily="34" charset="0"/>
              </a:rPr>
              <a:t>NCAR</a:t>
            </a:r>
            <a:endParaRPr lang="en-US" sz="1200" b="1" dirty="0">
              <a:latin typeface="Helvetica" pitchFamily="34" charset="0"/>
            </a:endParaRPr>
          </a:p>
        </p:txBody>
      </p:sp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4038600" y="2286000"/>
            <a:ext cx="1143000" cy="8711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Rectangle 18"/>
          <p:cNvSpPr/>
          <p:nvPr/>
        </p:nvSpPr>
        <p:spPr>
          <a:xfrm>
            <a:off x="3733800" y="3657600"/>
            <a:ext cx="1676400" cy="4572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latin typeface="Helvetica" pitchFamily="34" charset="0"/>
              </a:rPr>
              <a:t>Video Processing</a:t>
            </a:r>
          </a:p>
          <a:p>
            <a:pPr algn="ctr"/>
            <a:r>
              <a:rPr lang="en-US" sz="1200" b="1" dirty="0" smtClean="0">
                <a:latin typeface="Helvetica" pitchFamily="34" charset="0"/>
              </a:rPr>
              <a:t>Google</a:t>
            </a:r>
            <a:endParaRPr lang="en-US" sz="1200" b="1" dirty="0">
              <a:latin typeface="Helvetica" pitchFamily="34" charset="0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5867400" y="2286000"/>
            <a:ext cx="1219200" cy="8382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6019800" y="2286000"/>
            <a:ext cx="9144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" name="Rectangle 22"/>
          <p:cNvSpPr/>
          <p:nvPr/>
        </p:nvSpPr>
        <p:spPr>
          <a:xfrm>
            <a:off x="5638800" y="3657600"/>
            <a:ext cx="1676400" cy="4572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latin typeface="Helvetica" pitchFamily="34" charset="0"/>
              </a:rPr>
              <a:t>Fluid Dynamics</a:t>
            </a:r>
          </a:p>
          <a:p>
            <a:pPr algn="ctr"/>
            <a:r>
              <a:rPr lang="en-US" sz="1200" b="1" dirty="0" smtClean="0">
                <a:latin typeface="Helvetica" pitchFamily="34" charset="0"/>
              </a:rPr>
              <a:t>LSU</a:t>
            </a:r>
            <a:endParaRPr lang="en-US" sz="1200" b="1" dirty="0">
              <a:latin typeface="Helvetica" pitchFamily="34" charset="0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4038600" y="4572000"/>
            <a:ext cx="1219200" cy="8382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57" name="Picture 9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4191000" y="4495800"/>
            <a:ext cx="8382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" name="Rectangle 26"/>
          <p:cNvSpPr/>
          <p:nvPr/>
        </p:nvSpPr>
        <p:spPr>
          <a:xfrm>
            <a:off x="3810000" y="5943600"/>
            <a:ext cx="1676400" cy="4572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latin typeface="Helvetica" pitchFamily="34" charset="0"/>
              </a:rPr>
              <a:t>Track Bad Guys</a:t>
            </a:r>
          </a:p>
          <a:p>
            <a:pPr algn="ctr"/>
            <a:r>
              <a:rPr lang="en-US" sz="1200" b="1" dirty="0" smtClean="0">
                <a:latin typeface="Helvetica" pitchFamily="34" charset="0"/>
              </a:rPr>
              <a:t>BAE Systems</a:t>
            </a:r>
            <a:endParaRPr lang="en-US" sz="1200" b="1" dirty="0">
              <a:latin typeface="Helvetica" pitchFamily="34" charset="0"/>
            </a:endParaRPr>
          </a:p>
        </p:txBody>
      </p:sp>
      <p:pic>
        <p:nvPicPr>
          <p:cNvPr id="2058" name="Picture 10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5943600" y="4495800"/>
            <a:ext cx="9144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" name="Rectangle 28"/>
          <p:cNvSpPr/>
          <p:nvPr/>
        </p:nvSpPr>
        <p:spPr>
          <a:xfrm>
            <a:off x="5562600" y="5943600"/>
            <a:ext cx="1676400" cy="4572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latin typeface="Helvetica" pitchFamily="34" charset="0"/>
              </a:rPr>
              <a:t>Drug Delivery</a:t>
            </a:r>
          </a:p>
          <a:p>
            <a:pPr algn="ctr"/>
            <a:r>
              <a:rPr lang="en-US" sz="1200" b="1" dirty="0" smtClean="0">
                <a:latin typeface="Helvetica" pitchFamily="34" charset="0"/>
              </a:rPr>
              <a:t>Georgia Tech</a:t>
            </a:r>
            <a:endParaRPr lang="en-US" sz="1200" b="1" dirty="0">
              <a:latin typeface="Helvetica" pitchFamily="34" charset="0"/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7467600" y="4495800"/>
            <a:ext cx="1295400" cy="9144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59" name="Picture 11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7620000" y="4495800"/>
            <a:ext cx="938005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" name="Rectangle 31"/>
          <p:cNvSpPr/>
          <p:nvPr/>
        </p:nvSpPr>
        <p:spPr>
          <a:xfrm>
            <a:off x="7315200" y="5943600"/>
            <a:ext cx="1676400" cy="4572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latin typeface="Helvetica" pitchFamily="34" charset="0"/>
              </a:rPr>
              <a:t>Bioinformatics</a:t>
            </a:r>
          </a:p>
          <a:p>
            <a:pPr algn="ctr"/>
            <a:r>
              <a:rPr lang="en-US" sz="1200" b="1" dirty="0" smtClean="0">
                <a:latin typeface="Helvetica" pitchFamily="34" charset="0"/>
              </a:rPr>
              <a:t>Leibniz Research</a:t>
            </a:r>
            <a:endParaRPr lang="en-US" sz="1200" b="1" dirty="0">
              <a:latin typeface="Helvetica" pitchFamily="34" charset="0"/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304800" y="3200400"/>
            <a:ext cx="1371600" cy="3048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17X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2133600" y="3200400"/>
            <a:ext cx="1371600" cy="3048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4.5X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3886200" y="3200400"/>
            <a:ext cx="1371600" cy="3048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20X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5791200" y="3200400"/>
            <a:ext cx="1371600" cy="3048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10X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7467600" y="3200400"/>
            <a:ext cx="1371600" cy="3048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12X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38" name="Rectangle 37"/>
          <p:cNvSpPr/>
          <p:nvPr/>
        </p:nvSpPr>
        <p:spPr>
          <a:xfrm>
            <a:off x="304800" y="5410200"/>
            <a:ext cx="1371600" cy="3048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5X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2133600" y="5410200"/>
            <a:ext cx="1371600" cy="3048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35X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40" name="Rectangle 39"/>
          <p:cNvSpPr/>
          <p:nvPr/>
        </p:nvSpPr>
        <p:spPr>
          <a:xfrm>
            <a:off x="3962400" y="5410200"/>
            <a:ext cx="1371600" cy="3048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17X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41" name="Rectangle 40"/>
          <p:cNvSpPr/>
          <p:nvPr/>
        </p:nvSpPr>
        <p:spPr>
          <a:xfrm>
            <a:off x="5715000" y="5410200"/>
            <a:ext cx="1371600" cy="3048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70X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7467600" y="5410200"/>
            <a:ext cx="1371600" cy="3048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35X</a:t>
            </a:r>
            <a:endParaRPr lang="en-US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57200" y="3657600"/>
            <a:ext cx="8229600" cy="2468563"/>
          </a:xfrm>
        </p:spPr>
        <p:txBody>
          <a:bodyPr/>
          <a:lstStyle/>
          <a:p>
            <a:r>
              <a:rPr lang="en-US" dirty="0" smtClean="0"/>
              <a:t>C, C++ and Fortran Developers</a:t>
            </a:r>
          </a:p>
          <a:p>
            <a:r>
              <a:rPr lang="en-US" dirty="0" smtClean="0"/>
              <a:t>CUDA Developers - ~200,000</a:t>
            </a:r>
          </a:p>
          <a:p>
            <a:r>
              <a:rPr lang="en-US" dirty="0" smtClean="0"/>
              <a:t>Primarily computer science types</a:t>
            </a:r>
          </a:p>
          <a:p>
            <a:r>
              <a:rPr lang="en-US" dirty="0" smtClean="0"/>
              <a:t>Deep CS knowledge required for development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Leveraging the GPU</a:t>
            </a:r>
            <a:endParaRPr lang="en-US" dirty="0"/>
          </a:p>
        </p:txBody>
      </p:sp>
      <p:pic>
        <p:nvPicPr>
          <p:cNvPr id="4" name="Picture 3" descr="alg-dev-proces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04800" y="1600200"/>
            <a:ext cx="8534400" cy="2060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Leveraging the GPU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191000"/>
            <a:ext cx="8229600" cy="2362200"/>
          </a:xfrm>
        </p:spPr>
        <p:txBody>
          <a:bodyPr/>
          <a:lstStyle/>
          <a:p>
            <a:r>
              <a:rPr lang="en-US" dirty="0" smtClean="0"/>
              <a:t>MATLAB users – 5M users</a:t>
            </a:r>
          </a:p>
          <a:p>
            <a:r>
              <a:rPr lang="en-US" dirty="0" smtClean="0"/>
              <a:t>CUDA expertise not required</a:t>
            </a:r>
          </a:p>
          <a:p>
            <a:r>
              <a:rPr lang="en-US" dirty="0" smtClean="0"/>
              <a:t>Engineers, Scientists and Analysts</a:t>
            </a:r>
          </a:p>
          <a:p>
            <a:r>
              <a:rPr lang="en-US" dirty="0" smtClean="0"/>
              <a:t>NO CS knowledge required</a:t>
            </a:r>
            <a:endParaRPr lang="en-US" dirty="0"/>
          </a:p>
        </p:txBody>
      </p:sp>
      <p:pic>
        <p:nvPicPr>
          <p:cNvPr id="4" name="Picture 3" descr="ALE-Algorithm-Dev-Process-Diagram-bottom-01-05-10-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48413" y="1670217"/>
            <a:ext cx="7733587" cy="244458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bluebar-lowre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04800" y="1524000"/>
            <a:ext cx="8292547" cy="41148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  <a:softEdge rad="31750"/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Jacket’s Technology</a:t>
            </a:r>
            <a:endParaRPr lang="en-US" dirty="0"/>
          </a:p>
        </p:txBody>
      </p:sp>
      <p:pic>
        <p:nvPicPr>
          <p:cNvPr id="4" name="Content Placeholder 3" descr="yellowbar.jpg"/>
          <p:cNvPicPr>
            <a:picLocks noGrp="1" noChangeAspect="1"/>
          </p:cNvPicPr>
          <p:nvPr>
            <p:ph idx="1"/>
          </p:nvPr>
        </p:nvPicPr>
        <p:blipFill>
          <a:blip r:embed="rId4" cstate="print"/>
          <a:stretch>
            <a:fillRect/>
          </a:stretch>
        </p:blipFill>
        <p:spPr>
          <a:xfrm>
            <a:off x="533400" y="1828800"/>
            <a:ext cx="7860200" cy="24384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6" name="Picture 5" descr="Tesla_C2060-C2070_1929-3qtr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867400" y="4572000"/>
            <a:ext cx="1143000" cy="949010"/>
          </a:xfrm>
          <a:prstGeom prst="rect">
            <a:avLst/>
          </a:prstGeom>
        </p:spPr>
      </p:pic>
      <p:pic>
        <p:nvPicPr>
          <p:cNvPr id="7" name="Picture 6" descr="Tesla_C2060-C2070_1929-3qtr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858000" y="4572000"/>
            <a:ext cx="1143000" cy="949010"/>
          </a:xfrm>
          <a:prstGeom prst="rect">
            <a:avLst/>
          </a:prstGeom>
        </p:spPr>
      </p:pic>
      <p:pic>
        <p:nvPicPr>
          <p:cNvPr id="8" name="Picture 7" descr="jacketlogo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2983400" y="2014388"/>
            <a:ext cx="2743200" cy="50021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grpSp>
        <p:nvGrpSpPr>
          <p:cNvPr id="3" name="Group 43"/>
          <p:cNvGrpSpPr/>
          <p:nvPr/>
        </p:nvGrpSpPr>
        <p:grpSpPr>
          <a:xfrm>
            <a:off x="925999" y="2667000"/>
            <a:ext cx="1905001" cy="1157288"/>
            <a:chOff x="925999" y="2819400"/>
            <a:chExt cx="1905001" cy="1157288"/>
          </a:xfrm>
        </p:grpSpPr>
        <p:pic>
          <p:nvPicPr>
            <p:cNvPr id="9" name="Picture 8" descr="yellowbar-lowres.png"/>
            <p:cNvPicPr>
              <a:picLocks noChangeAspect="1"/>
            </p:cNvPicPr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925999" y="2819400"/>
              <a:ext cx="1905001" cy="1157288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solidFill>
                <a:schemeClr val="tx1"/>
              </a:solidFill>
            </a:ln>
            <a:effectLst>
              <a:reflection blurRad="12700" stA="38000" endPos="28000" dist="5000" dir="5400000" sy="-100000" algn="bl" rotWithShape="0"/>
            </a:effectLst>
          </p:spPr>
        </p:pic>
        <p:sp>
          <p:nvSpPr>
            <p:cNvPr id="10" name="TextBox 9"/>
            <p:cNvSpPr txBox="1"/>
            <p:nvPr/>
          </p:nvSpPr>
          <p:spPr>
            <a:xfrm>
              <a:off x="1565451" y="2819400"/>
              <a:ext cx="66236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/>
                <a:t>VHLL</a:t>
              </a:r>
            </a:p>
          </p:txBody>
        </p:sp>
        <p:pic>
          <p:nvPicPr>
            <p:cNvPr id="12" name="Picture 11" descr="purplebar-lowres.png"/>
            <p:cNvPicPr>
              <a:picLocks noChangeAspect="1"/>
            </p:cNvPicPr>
            <p:nvPr/>
          </p:nvPicPr>
          <p:blipFill>
            <a:blip r:embed="rId8" cstate="print">
              <a:duotone>
                <a:prstClr val="black"/>
                <a:schemeClr val="accent1">
                  <a:tint val="45000"/>
                  <a:satMod val="400000"/>
                </a:schemeClr>
              </a:duotone>
            </a:blip>
            <a:stretch>
              <a:fillRect/>
            </a:stretch>
          </p:blipFill>
          <p:spPr>
            <a:xfrm>
              <a:off x="1230800" y="3124200"/>
              <a:ext cx="1295400" cy="372428"/>
            </a:xfrm>
            <a:prstGeom prst="rect">
              <a:avLst/>
            </a:prstGeom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</p:pic>
        <p:pic>
          <p:nvPicPr>
            <p:cNvPr id="13" name="Picture 12" descr="purplebar-lowres.png"/>
            <p:cNvPicPr>
              <a:picLocks noChangeAspect="1"/>
            </p:cNvPicPr>
            <p:nvPr/>
          </p:nvPicPr>
          <p:blipFill>
            <a:blip r:embed="rId8" cstate="print">
              <a:duotone>
                <a:prstClr val="black"/>
                <a:schemeClr val="accent1">
                  <a:tint val="45000"/>
                  <a:satMod val="400000"/>
                </a:schemeClr>
              </a:duotone>
            </a:blip>
            <a:stretch>
              <a:fillRect/>
            </a:stretch>
          </p:blipFill>
          <p:spPr>
            <a:xfrm>
              <a:off x="1230800" y="3505200"/>
              <a:ext cx="1295400" cy="372428"/>
            </a:xfrm>
            <a:prstGeom prst="rect">
              <a:avLst/>
            </a:prstGeom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</p:pic>
        <p:sp>
          <p:nvSpPr>
            <p:cNvPr id="14" name="TextBox 13"/>
            <p:cNvSpPr txBox="1"/>
            <p:nvPr/>
          </p:nvSpPr>
          <p:spPr>
            <a:xfrm>
              <a:off x="1524000" y="3200400"/>
              <a:ext cx="72244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>
                  <a:solidFill>
                    <a:schemeClr val="bg1"/>
                  </a:solidFill>
                </a:rPr>
                <a:t>MATLAB</a:t>
              </a: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1343254" y="3533001"/>
              <a:ext cx="117134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>
                  <a:solidFill>
                    <a:schemeClr val="bg1"/>
                  </a:solidFill>
                </a:rPr>
                <a:t>CPU computing</a:t>
              </a:r>
            </a:p>
          </p:txBody>
        </p:sp>
      </p:grpSp>
      <p:pic>
        <p:nvPicPr>
          <p:cNvPr id="16" name="Picture 15" descr="yellowbar-lowres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3288201" y="2667000"/>
            <a:ext cx="2209800" cy="115728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chemeClr val="tx1"/>
            </a:solidFill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7" name="TextBox 16"/>
          <p:cNvSpPr txBox="1"/>
          <p:nvPr/>
        </p:nvSpPr>
        <p:spPr>
          <a:xfrm>
            <a:off x="3505200" y="2667000"/>
            <a:ext cx="1773755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700" b="1" dirty="0" smtClean="0"/>
              <a:t>Process - Compile</a:t>
            </a:r>
          </a:p>
        </p:txBody>
      </p:sp>
      <p:pic>
        <p:nvPicPr>
          <p:cNvPr id="22" name="Picture 21" descr="yellowbar-lowres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6031399" y="2667000"/>
            <a:ext cx="1905001" cy="115728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chemeClr val="tx1"/>
            </a:solidFill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23" name="TextBox 22"/>
          <p:cNvSpPr txBox="1"/>
          <p:nvPr/>
        </p:nvSpPr>
        <p:spPr>
          <a:xfrm>
            <a:off x="6484273" y="2667000"/>
            <a:ext cx="10711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Run-time</a:t>
            </a:r>
          </a:p>
        </p:txBody>
      </p:sp>
      <p:pic>
        <p:nvPicPr>
          <p:cNvPr id="28" name="Picture 27" descr="corei7960.bmp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 rot="182089">
            <a:off x="1338749" y="4599833"/>
            <a:ext cx="1075911" cy="925284"/>
          </a:xfrm>
          <a:prstGeom prst="rect">
            <a:avLst/>
          </a:prstGeom>
        </p:spPr>
      </p:pic>
      <p:pic>
        <p:nvPicPr>
          <p:cNvPr id="29" name="Picture 28" descr="greenbar-lowres.pn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3663140" y="3048000"/>
            <a:ext cx="1441173" cy="33813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30" name="TextBox 29"/>
          <p:cNvSpPr txBox="1"/>
          <p:nvPr/>
        </p:nvSpPr>
        <p:spPr>
          <a:xfrm>
            <a:off x="3692354" y="3091190"/>
            <a:ext cx="134844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 smtClean="0">
                <a:solidFill>
                  <a:schemeClr val="bg1"/>
                </a:solidFill>
              </a:rPr>
              <a:t>Interpret VHLL code</a:t>
            </a:r>
          </a:p>
        </p:txBody>
      </p:sp>
      <p:pic>
        <p:nvPicPr>
          <p:cNvPr id="33" name="Picture 32" descr="greenbar-lowres.pn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3669200" y="3395662"/>
            <a:ext cx="1441173" cy="33813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34" name="TextBox 33"/>
          <p:cNvSpPr txBox="1"/>
          <p:nvPr/>
        </p:nvSpPr>
        <p:spPr>
          <a:xfrm>
            <a:off x="3738841" y="3429000"/>
            <a:ext cx="130195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 smtClean="0">
                <a:solidFill>
                  <a:schemeClr val="bg1"/>
                </a:solidFill>
              </a:rPr>
              <a:t>Compile CUDA OTF</a:t>
            </a:r>
          </a:p>
        </p:txBody>
      </p:sp>
      <p:pic>
        <p:nvPicPr>
          <p:cNvPr id="36" name="Picture 35" descr="greenbar-lowres.pn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6260567" y="3048000"/>
            <a:ext cx="1441173" cy="33813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37" name="TextBox 36"/>
          <p:cNvSpPr txBox="1"/>
          <p:nvPr/>
        </p:nvSpPr>
        <p:spPr>
          <a:xfrm>
            <a:off x="6453437" y="3091190"/>
            <a:ext cx="109036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 smtClean="0">
                <a:solidFill>
                  <a:schemeClr val="bg1"/>
                </a:solidFill>
              </a:rPr>
              <a:t>Functions - DLA</a:t>
            </a:r>
          </a:p>
        </p:txBody>
      </p:sp>
      <p:pic>
        <p:nvPicPr>
          <p:cNvPr id="38" name="Picture 37" descr="greenbar-lowres.pn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6266627" y="3395662"/>
            <a:ext cx="1441173" cy="33813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39" name="TextBox 38"/>
          <p:cNvSpPr txBox="1"/>
          <p:nvPr/>
        </p:nvSpPr>
        <p:spPr>
          <a:xfrm>
            <a:off x="6629400" y="3429000"/>
            <a:ext cx="81144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 smtClean="0">
                <a:solidFill>
                  <a:schemeClr val="bg1"/>
                </a:solidFill>
              </a:rPr>
              <a:t>Jacket SDK</a:t>
            </a:r>
          </a:p>
        </p:txBody>
      </p:sp>
      <p:sp>
        <p:nvSpPr>
          <p:cNvPr id="40" name="Down Arrow 39"/>
          <p:cNvSpPr/>
          <p:nvPr/>
        </p:nvSpPr>
        <p:spPr>
          <a:xfrm>
            <a:off x="1752600" y="3886200"/>
            <a:ext cx="228600" cy="609600"/>
          </a:xfrm>
          <a:prstGeom prst="downArrow">
            <a:avLst/>
          </a:prstGeom>
          <a:solidFill>
            <a:schemeClr val="tx1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  <a:reflection blurRad="6350" stA="52000" endA="300" endPos="35000" dir="5400000" sy="-100000" algn="bl" rotWithShape="0"/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Down Arrow 40"/>
          <p:cNvSpPr/>
          <p:nvPr/>
        </p:nvSpPr>
        <p:spPr>
          <a:xfrm>
            <a:off x="6858000" y="3886200"/>
            <a:ext cx="228600" cy="609600"/>
          </a:xfrm>
          <a:prstGeom prst="downArrow">
            <a:avLst/>
          </a:prstGeom>
          <a:solidFill>
            <a:schemeClr val="tx1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  <a:reflection blurRad="6350" stA="52000" endA="300" endPos="35000" dir="5400000" sy="-100000" algn="bl" rotWithShape="0"/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Down Arrow 41"/>
          <p:cNvSpPr/>
          <p:nvPr/>
        </p:nvSpPr>
        <p:spPr>
          <a:xfrm rot="16200000">
            <a:off x="2933700" y="3009900"/>
            <a:ext cx="304800" cy="685800"/>
          </a:xfrm>
          <a:prstGeom prst="downArrow">
            <a:avLst/>
          </a:prstGeom>
          <a:solidFill>
            <a:schemeClr val="tx1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  <a:reflection blurRad="6350" stA="52000" endA="300" endPos="35000" dir="5400000" sy="-100000" algn="bl" rotWithShape="0"/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Down Arrow 42"/>
          <p:cNvSpPr/>
          <p:nvPr/>
        </p:nvSpPr>
        <p:spPr>
          <a:xfrm rot="16200000">
            <a:off x="5676900" y="3009901"/>
            <a:ext cx="304800" cy="685800"/>
          </a:xfrm>
          <a:prstGeom prst="downArrow">
            <a:avLst/>
          </a:prstGeom>
          <a:solidFill>
            <a:schemeClr val="tx1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  <a:reflection blurRad="6350" stA="52000" endA="300" endPos="35000" dir="5400000" sy="-100000" algn="bl" rotWithShape="0"/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ccelereyes_logo_nobg.jpg"/>
          <p:cNvPicPr>
            <a:picLocks noChangeAspect="1"/>
          </p:cNvPicPr>
          <p:nvPr/>
        </p:nvPicPr>
        <p:blipFill>
          <a:blip r:embed="rId3" cstate="print"/>
          <a:srcRect r="3333"/>
          <a:stretch>
            <a:fillRect/>
          </a:stretch>
        </p:blipFill>
        <p:spPr>
          <a:xfrm>
            <a:off x="4724400" y="3505200"/>
            <a:ext cx="4419600" cy="178586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Why Jacket for </a:t>
            </a:r>
            <a:r>
              <a:rPr lang="en-US" dirty="0" err="1" smtClean="0"/>
              <a:t>Nvidia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29200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Dramatic expansion of prospect targets</a:t>
            </a:r>
          </a:p>
          <a:p>
            <a:pPr lvl="1"/>
            <a:r>
              <a:rPr lang="en-US" dirty="0" smtClean="0"/>
              <a:t>MATLAB users vs. C, C++ and Fortran users</a:t>
            </a:r>
          </a:p>
          <a:p>
            <a:r>
              <a:rPr lang="en-US" dirty="0" smtClean="0"/>
              <a:t>Door opener into many industries</a:t>
            </a:r>
          </a:p>
          <a:p>
            <a:pPr lvl="1"/>
            <a:r>
              <a:rPr lang="en-US" dirty="0" smtClean="0"/>
              <a:t>Government: Defense, Intel, Sis &amp; Civilian,…</a:t>
            </a:r>
          </a:p>
          <a:p>
            <a:pPr lvl="1"/>
            <a:r>
              <a:rPr lang="en-US" dirty="0" smtClean="0"/>
              <a:t>Bio/Life Science: Healthcare, Medical Devices,… </a:t>
            </a:r>
          </a:p>
          <a:p>
            <a:pPr lvl="1"/>
            <a:r>
              <a:rPr lang="en-US" dirty="0" smtClean="0"/>
              <a:t>Manufacturing</a:t>
            </a:r>
          </a:p>
          <a:p>
            <a:pPr lvl="1"/>
            <a:r>
              <a:rPr lang="en-US" dirty="0" smtClean="0"/>
              <a:t>Finance</a:t>
            </a:r>
          </a:p>
          <a:p>
            <a:pPr lvl="1"/>
            <a:r>
              <a:rPr lang="en-US" dirty="0" smtClean="0"/>
              <a:t>Communications</a:t>
            </a:r>
          </a:p>
          <a:p>
            <a:pPr lvl="1"/>
            <a:r>
              <a:rPr lang="en-US" dirty="0" smtClean="0"/>
              <a:t>Energy</a:t>
            </a:r>
          </a:p>
          <a:p>
            <a:pPr lvl="1"/>
            <a:r>
              <a:rPr lang="en-US" dirty="0" smtClean="0"/>
              <a:t>Higher Education &amp; Research</a:t>
            </a:r>
          </a:p>
          <a:p>
            <a:r>
              <a:rPr lang="en-US" dirty="0" smtClean="0"/>
              <a:t>Drives </a:t>
            </a:r>
            <a:r>
              <a:rPr lang="en-US" dirty="0" smtClean="0"/>
              <a:t>NVIDIA hardware </a:t>
            </a:r>
            <a:r>
              <a:rPr lang="en-US" dirty="0" smtClean="0"/>
              <a:t>sales</a:t>
            </a:r>
          </a:p>
          <a:p>
            <a:r>
              <a:rPr lang="en-US" dirty="0" smtClean="0"/>
              <a:t>NOT a commodity offering</a:t>
            </a:r>
          </a:p>
          <a:p>
            <a:r>
              <a:rPr lang="en-US" dirty="0" smtClean="0"/>
              <a:t>Jacket delivers value for GPU computing!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Select Jacket Users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524000"/>
            <a:ext cx="4191000" cy="5029200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Northrop Grumman </a:t>
            </a:r>
          </a:p>
          <a:p>
            <a:r>
              <a:rPr lang="en-US" dirty="0" smtClean="0"/>
              <a:t>SRI Incorporated </a:t>
            </a:r>
          </a:p>
          <a:p>
            <a:r>
              <a:rPr lang="en-US" dirty="0" err="1" smtClean="0"/>
              <a:t>Arete</a:t>
            </a:r>
            <a:r>
              <a:rPr lang="en-US" dirty="0" smtClean="0"/>
              <a:t> Associates </a:t>
            </a:r>
          </a:p>
          <a:p>
            <a:r>
              <a:rPr lang="en-US" dirty="0" smtClean="0"/>
              <a:t>BAE Systems </a:t>
            </a:r>
          </a:p>
          <a:p>
            <a:r>
              <a:rPr lang="en-US" dirty="0" err="1" smtClean="0"/>
              <a:t>Fibertek</a:t>
            </a:r>
            <a:r>
              <a:rPr lang="en-US" dirty="0" smtClean="0"/>
              <a:t>, Inc. </a:t>
            </a:r>
          </a:p>
          <a:p>
            <a:r>
              <a:rPr lang="en-US" dirty="0" smtClean="0"/>
              <a:t>Lockheed Martin</a:t>
            </a:r>
          </a:p>
          <a:p>
            <a:r>
              <a:rPr lang="en-US" dirty="0" smtClean="0"/>
              <a:t>Raytheon </a:t>
            </a:r>
          </a:p>
          <a:p>
            <a:r>
              <a:rPr lang="en-US" dirty="0" smtClean="0"/>
              <a:t>CACI </a:t>
            </a:r>
          </a:p>
          <a:p>
            <a:r>
              <a:rPr lang="en-US" dirty="0" smtClean="0"/>
              <a:t>L3 Communications </a:t>
            </a:r>
          </a:p>
          <a:p>
            <a:r>
              <a:rPr lang="en-US" dirty="0" smtClean="0"/>
              <a:t>SAIC </a:t>
            </a:r>
          </a:p>
          <a:p>
            <a:r>
              <a:rPr lang="en-US" dirty="0" smtClean="0"/>
              <a:t>System Planning Corporation</a:t>
            </a:r>
          </a:p>
          <a:p>
            <a:r>
              <a:rPr lang="en-US" dirty="0" smtClean="0"/>
              <a:t>National Geospatial Agency </a:t>
            </a:r>
          </a:p>
          <a:p>
            <a:r>
              <a:rPr lang="en-US" dirty="0" smtClean="0"/>
              <a:t>Oak Ridge National Lab</a:t>
            </a:r>
          </a:p>
          <a:p>
            <a:r>
              <a:rPr lang="en-US" dirty="0" smtClean="0"/>
              <a:t>Sandia National Lab</a:t>
            </a:r>
          </a:p>
          <a:p>
            <a:r>
              <a:rPr lang="en-US" dirty="0" smtClean="0"/>
              <a:t>Berkeley National lab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4648200" y="1570037"/>
            <a:ext cx="4038600" cy="4754563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Partners Healthcare </a:t>
            </a:r>
          </a:p>
          <a:p>
            <a:r>
              <a:rPr lang="en-US" dirty="0" smtClean="0"/>
              <a:t>City of Hope </a:t>
            </a:r>
          </a:p>
          <a:p>
            <a:r>
              <a:rPr lang="en-US" dirty="0" smtClean="0"/>
              <a:t>Michigan Health System</a:t>
            </a:r>
          </a:p>
          <a:p>
            <a:r>
              <a:rPr lang="en-US" dirty="0" smtClean="0"/>
              <a:t>Howard Hughes Medical Institute</a:t>
            </a:r>
          </a:p>
          <a:p>
            <a:r>
              <a:rPr lang="en-US" dirty="0" smtClean="0"/>
              <a:t>Johns Hopkins Medicine</a:t>
            </a:r>
          </a:p>
          <a:p>
            <a:r>
              <a:rPr lang="en-US" dirty="0" smtClean="0"/>
              <a:t>Bank of America</a:t>
            </a:r>
          </a:p>
          <a:p>
            <a:r>
              <a:rPr lang="en-US" dirty="0" smtClean="0"/>
              <a:t>Bridgewater Associates</a:t>
            </a:r>
          </a:p>
          <a:p>
            <a:r>
              <a:rPr lang="en-US" dirty="0" smtClean="0"/>
              <a:t>Adobe Systems</a:t>
            </a:r>
          </a:p>
          <a:p>
            <a:r>
              <a:rPr lang="en-US" dirty="0" smtClean="0"/>
              <a:t>Google</a:t>
            </a:r>
          </a:p>
          <a:p>
            <a:r>
              <a:rPr lang="en-US" dirty="0" smtClean="0"/>
              <a:t>Intel</a:t>
            </a:r>
          </a:p>
          <a:p>
            <a:r>
              <a:rPr lang="en-US" dirty="0" smtClean="0"/>
              <a:t>NASA</a:t>
            </a:r>
          </a:p>
          <a:p>
            <a:r>
              <a:rPr lang="en-US" dirty="0" smtClean="0"/>
              <a:t>Army</a:t>
            </a:r>
          </a:p>
          <a:p>
            <a:r>
              <a:rPr lang="en-US" dirty="0" smtClean="0"/>
              <a:t>Navy</a:t>
            </a:r>
          </a:p>
          <a:p>
            <a:r>
              <a:rPr lang="en-US" dirty="0" smtClean="0"/>
              <a:t>National Institutes of Health (NIH)</a:t>
            </a:r>
          </a:p>
          <a:p>
            <a:r>
              <a:rPr lang="en-US" dirty="0" smtClean="0"/>
              <a:t>Center for Disease Control (CDC)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685800" y="6273225"/>
            <a:ext cx="761561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100s of Universities, Installed in 30 countries</a:t>
            </a:r>
            <a:endParaRPr lang="en-US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7646</TotalTime>
  <Words>521</Words>
  <Application>Microsoft Office PowerPoint</Application>
  <PresentationFormat>On-screen Show (4:3)</PresentationFormat>
  <Paragraphs>167</Paragraphs>
  <Slides>13</Slides>
  <Notes>13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Office Theme</vt:lpstr>
      <vt:lpstr>Slide 1</vt:lpstr>
      <vt:lpstr>Slide 2</vt:lpstr>
      <vt:lpstr>Leveraging the Ecosystem</vt:lpstr>
      <vt:lpstr>Slide 4</vt:lpstr>
      <vt:lpstr>Leveraging the GPU</vt:lpstr>
      <vt:lpstr>Leveraging the GPU</vt:lpstr>
      <vt:lpstr>Jacket’s Technology</vt:lpstr>
      <vt:lpstr>Why Jacket for Nvidia?</vt:lpstr>
      <vt:lpstr>Select Jacket Users</vt:lpstr>
      <vt:lpstr>What you need to know…</vt:lpstr>
      <vt:lpstr>Jacket Product Family</vt:lpstr>
      <vt:lpstr>FAQ regarding Jacket</vt:lpstr>
      <vt:lpstr>AccelerEyes contacts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work</dc:creator>
  <cp:lastModifiedBy>John Melonakos</cp:lastModifiedBy>
  <cp:revision>496</cp:revision>
  <dcterms:created xsi:type="dcterms:W3CDTF">2006-08-16T00:00:00Z</dcterms:created>
  <dcterms:modified xsi:type="dcterms:W3CDTF">2010-04-30T14:47:55Z</dcterms:modified>
</cp:coreProperties>
</file>