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56" r:id="rId5"/>
    <p:sldMasterId id="2147483668" r:id="rId6"/>
  </p:sldMasterIdLst>
  <p:notesMasterIdLst>
    <p:notesMasterId r:id="rId9"/>
  </p:notesMasterIdLst>
  <p:handoutMasterIdLst>
    <p:handoutMasterId r:id="rId10"/>
  </p:handoutMasterIdLst>
  <p:sldIdLst>
    <p:sldId id="314" r:id="rId7"/>
    <p:sldId id="313" r:id="rId8"/>
  </p:sldIdLst>
  <p:sldSz cx="10972800" cy="6172200"/>
  <p:notesSz cx="8686800" cy="6400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20F"/>
    <a:srgbClr val="FFDC0E"/>
    <a:srgbClr val="73B900"/>
    <a:srgbClr val="FFFF09"/>
    <a:srgbClr val="FFFFFF"/>
    <a:srgbClr val="094E4B"/>
    <a:srgbClr val="000000"/>
    <a:srgbClr val="ADB822"/>
    <a:srgbClr val="FF6600"/>
    <a:srgbClr val="E3D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18" autoAdjust="0"/>
    <p:restoredTop sz="91457" autoAdjust="0"/>
  </p:normalViewPr>
  <p:slideViewPr>
    <p:cSldViewPr snapToGrid="0">
      <p:cViewPr varScale="1">
        <p:scale>
          <a:sx n="112" d="100"/>
          <a:sy n="112" d="100"/>
        </p:scale>
        <p:origin x="-432" y="-54"/>
      </p:cViewPr>
      <p:guideLst>
        <p:guide orient="horz" pos="1944"/>
        <p:guide pos="3456"/>
      </p:guideLst>
    </p:cSldViewPr>
  </p:slideViewPr>
  <p:outlineViewPr>
    <p:cViewPr>
      <p:scale>
        <a:sx n="33" d="100"/>
        <a:sy n="33" d="100"/>
      </p:scale>
      <p:origin x="0" y="22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t" anchorCtr="0" compatLnSpc="1">
            <a:prstTxWarp prst="textNoShape">
              <a:avLst/>
            </a:prstTxWarp>
          </a:bodyPr>
          <a:lstStyle>
            <a:lvl1pPr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921250" y="0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t" anchorCtr="0" compatLnSpc="1">
            <a:prstTxWarp prst="textNoShape">
              <a:avLst/>
            </a:prstTxWarp>
          </a:bodyPr>
          <a:lstStyle>
            <a:lvl1pPr algn="r"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080125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b" anchorCtr="0" compatLnSpc="1">
            <a:prstTxWarp prst="textNoShape">
              <a:avLst/>
            </a:prstTxWarp>
          </a:bodyPr>
          <a:lstStyle>
            <a:lvl1pPr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921250" y="6080125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b" anchorCtr="0" compatLnSpc="1">
            <a:prstTxWarp prst="textNoShape">
              <a:avLst/>
            </a:prstTxWarp>
          </a:bodyPr>
          <a:lstStyle>
            <a:lvl1pPr algn="r"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D4BE78-53E8-4FF3-8BD2-D6CB2D5CB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39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t" anchorCtr="0" compatLnSpc="1">
            <a:prstTxWarp prst="textNoShape">
              <a:avLst/>
            </a:prstTxWarp>
          </a:bodyPr>
          <a:lstStyle>
            <a:lvl1pPr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921250" y="0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t" anchorCtr="0" compatLnSpc="1">
            <a:prstTxWarp prst="textNoShape">
              <a:avLst/>
            </a:prstTxWarp>
          </a:bodyPr>
          <a:lstStyle>
            <a:lvl1pPr algn="r"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A2E2708-754E-4056-91CA-9463830D8E80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481013"/>
            <a:ext cx="4267200" cy="2400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1546" tIns="40773" rIns="81546" bIns="4077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68363" y="3040063"/>
            <a:ext cx="69500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6080125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b" anchorCtr="0" compatLnSpc="1">
            <a:prstTxWarp prst="textNoShape">
              <a:avLst/>
            </a:prstTxWarp>
          </a:bodyPr>
          <a:lstStyle>
            <a:lvl1pPr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921250" y="6080125"/>
            <a:ext cx="37639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02" tIns="43102" rIns="86202" bIns="43102" numCol="1" anchor="b" anchorCtr="0" compatLnSpc="1">
            <a:prstTxWarp prst="textNoShape">
              <a:avLst/>
            </a:prstTxWarp>
          </a:bodyPr>
          <a:lstStyle>
            <a:lvl1pPr algn="r" defTabSz="862182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282136B-A577-4509-9D28-357ED05D0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93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82136B-A577-4509-9D28-357ED05D0A8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05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261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Tx/>
              <a:buBlip>
                <a:blip r:embed="rId2"/>
              </a:buBlip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6414" y="1124512"/>
            <a:ext cx="4655127" cy="44299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7796" y="1124512"/>
            <a:ext cx="4655127" cy="44299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8BAA177-FC51-4918-BD0A-C07E93E8C103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991" y="247090"/>
            <a:ext cx="9874827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990" y="1381685"/>
            <a:ext cx="4847359" cy="576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90" y="1957809"/>
            <a:ext cx="4847359" cy="35563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723" y="1381685"/>
            <a:ext cx="4849091" cy="576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723" y="1957809"/>
            <a:ext cx="4849091" cy="35563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791C281-D3AB-4F14-B08A-B2EB0715A81C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B4A948B-FFDC-44A6-8EE0-75B5EFE691C8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C6ABA44-76AA-4846-AAAC-87877313BA68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988" y="245833"/>
            <a:ext cx="3609109" cy="104634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718" y="245829"/>
            <a:ext cx="6134100" cy="52683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988" y="1292179"/>
            <a:ext cx="3609109" cy="42219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F3D733-58F4-4BCE-85E3-8C8771D8B395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922" y="4320288"/>
            <a:ext cx="6584373" cy="51056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922" y="550910"/>
            <a:ext cx="6584373" cy="370382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922" y="4830856"/>
            <a:ext cx="6584373" cy="723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EEC7297-4DFA-4EFE-AB68-FCA21AB4DEC3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058534-42B5-4F06-ABF9-2030078E40A9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3796" y="226922"/>
            <a:ext cx="2369127" cy="53275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6414" y="226922"/>
            <a:ext cx="6941127" cy="53275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FEC1A62-41D5-445A-8254-40D23882A2BB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Tx/>
              <a:buBlip>
                <a:blip r:embed="rId2"/>
              </a:buBlip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rcsongor\Pictures\Wallpapers\01_Eye_BrushMetal_V2 - Cop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972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NVLogo_3D_H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04188" y="5245100"/>
            <a:ext cx="2227262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46101" y="3447270"/>
            <a:ext cx="5191312" cy="107721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9277" y="4802827"/>
            <a:ext cx="5190477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rcsongor\Pictures\Wallpapers\01_Eye_BrushMetal_V2 - Cop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972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NVLogo_3D_H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04188" y="5245100"/>
            <a:ext cx="2227262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46100" y="3447270"/>
            <a:ext cx="5191312" cy="10978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9275" y="4802824"/>
            <a:ext cx="5190477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8" y="1439864"/>
            <a:ext cx="4945063" cy="4252912"/>
          </a:xfr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 sz="2400"/>
            </a:lvl1pPr>
            <a:lvl2pPr>
              <a:buSzPct val="100000"/>
              <a:buFontTx/>
              <a:buBlip>
                <a:blip r:embed="rId2"/>
              </a:buBlip>
              <a:defRPr sz="2000"/>
            </a:lvl2pPr>
            <a:lvl3pPr>
              <a:buSzPct val="100000"/>
              <a:buFontTx/>
              <a:buBlip>
                <a:blip r:embed="rId2"/>
              </a:buBlip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46737" y="1439864"/>
            <a:ext cx="4945063" cy="4252912"/>
          </a:xfr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 sz="2400"/>
            </a:lvl1pPr>
            <a:lvl2pPr>
              <a:buSzPct val="100000"/>
              <a:buFontTx/>
              <a:buBlip>
                <a:blip r:embed="rId2"/>
              </a:buBlip>
              <a:defRPr sz="2000" b="1"/>
            </a:lvl2pPr>
            <a:lvl3pPr>
              <a:buSzPct val="100000"/>
              <a:buFontTx/>
              <a:buBlip>
                <a:blip r:embed="rId2"/>
              </a:buBlip>
              <a:defRPr sz="1800" b="1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7652"/>
            <a:ext cx="9204325" cy="584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49276" y="1439864"/>
            <a:ext cx="10042525" cy="4252912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439863"/>
            <a:ext cx="4945063" cy="4252912"/>
          </a:xfr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 sz="2400"/>
            </a:lvl1pPr>
            <a:lvl2pPr>
              <a:buSzPct val="100000"/>
              <a:buFontTx/>
              <a:buBlip>
                <a:blip r:embed="rId2"/>
              </a:buBlip>
              <a:defRPr sz="2000"/>
            </a:lvl2pPr>
            <a:lvl3pPr>
              <a:buSzPct val="100000"/>
              <a:buFontTx/>
              <a:buBlip>
                <a:blip r:embed="rId2"/>
              </a:buBlip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46738" y="1439863"/>
            <a:ext cx="4945062" cy="4252912"/>
          </a:xfr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 sz="2400"/>
            </a:lvl1pPr>
            <a:lvl2pPr>
              <a:buSzPct val="100000"/>
              <a:buFontTx/>
              <a:buBlip>
                <a:blip r:embed="rId2"/>
              </a:buBlip>
              <a:defRPr sz="2000" b="1"/>
            </a:lvl2pPr>
            <a:lvl3pPr>
              <a:buSzPct val="100000"/>
              <a:buFontTx/>
              <a:buBlip>
                <a:blip r:embed="rId2"/>
              </a:buBlip>
              <a:defRPr sz="1800" b="1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7650"/>
            <a:ext cx="9204325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49275" y="1439863"/>
            <a:ext cx="10042525" cy="4252912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0" y="0"/>
            <a:ext cx="10972800" cy="127000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>
              <a:solidFill>
                <a:srgbClr val="000000"/>
              </a:solidFill>
              <a:latin typeface="Arial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3" name="Picture 16" descr="background"/>
          <p:cNvPicPr>
            <a:picLocks noChangeAspect="1" noChangeArrowheads="1"/>
          </p:cNvPicPr>
          <p:nvPr userDrawn="1"/>
        </p:nvPicPr>
        <p:blipFill>
          <a:blip r:embed="rId2" cstate="screen"/>
          <a:srcRect t="9619" b="9741"/>
          <a:stretch>
            <a:fillRect/>
          </a:stretch>
        </p:blipFill>
        <p:spPr bwMode="auto">
          <a:xfrm>
            <a:off x="498475" y="1274763"/>
            <a:ext cx="9975850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3D0B584-7EEE-4CBE-9B18-4157958F11EA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42" y="3966042"/>
            <a:ext cx="9325840" cy="1226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642" y="2615874"/>
            <a:ext cx="9325840" cy="135016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405B4B5-D884-436C-8E93-FD034B146587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9275" y="247650"/>
            <a:ext cx="9204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9275" y="1439863"/>
            <a:ext cx="1004252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9567863" y="5818188"/>
            <a:ext cx="1049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18747776-94FE-445D-B5FE-AA45A7A4C941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3" r:id="rId3"/>
    <p:sldLayoutId id="2147483652" r:id="rId4"/>
    <p:sldLayoutId id="2147483651" r:id="rId5"/>
    <p:sldLayoutId id="2147483650" r:id="rId6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9"/>
        </a:buBlip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429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9"/>
        </a:buBlip>
        <a:defRPr sz="2000" b="1">
          <a:solidFill>
            <a:schemeClr val="tx1"/>
          </a:solidFill>
          <a:latin typeface="+mn-lt"/>
        </a:defRPr>
      </a:lvl2pPr>
      <a:lvl3pPr marL="1371600" indent="-282575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9"/>
        </a:buBlip>
        <a:defRPr sz="2400" b="1">
          <a:solidFill>
            <a:schemeClr val="tx1"/>
          </a:solidFill>
          <a:latin typeface="+mn-lt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10972800" cy="1246188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>
              <a:solidFill>
                <a:srgbClr val="000000"/>
              </a:solidFill>
              <a:latin typeface="Arial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2704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749300" y="227013"/>
            <a:ext cx="94742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gray">
          <a:xfrm>
            <a:off x="746125" y="1123950"/>
            <a:ext cx="9477375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201168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27044" name="Rectangle 4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997450" y="5746750"/>
            <a:ext cx="914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000000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94CF744A-3824-41CC-9303-0E98741DB8FA}" type="slidenum">
              <a:rPr lang="en-US" kern="1200">
                <a:latin typeface="Arial" pitchFamily="34" charset="0"/>
                <a:ea typeface="+mn-ea"/>
                <a:cs typeface="Arial" pitchFamily="34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277813" y="241300"/>
            <a:ext cx="10445750" cy="484188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E4770A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>
              <a:solidFill>
                <a:srgbClr val="000000"/>
              </a:solidFill>
              <a:latin typeface="Arial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736600" y="5783263"/>
            <a:ext cx="3001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kern="1200">
                <a:solidFill>
                  <a:srgbClr val="263139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Copyright © 2009 Penguin Computing, Inc. All rights reserved</a:t>
            </a:r>
          </a:p>
        </p:txBody>
      </p:sp>
      <p:pic>
        <p:nvPicPr>
          <p:cNvPr id="10248" name="Picture 23" descr="penguin_computing_logo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036050" y="5641975"/>
            <a:ext cx="116363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 ftr="0" dt="0"/>
  <p:txStyles>
    <p:titleStyle>
      <a:lvl1pPr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+mj-lt"/>
          <a:ea typeface="+mj-ea"/>
          <a:cs typeface="+mj-cs"/>
        </a:defRPr>
      </a:lvl1pPr>
      <a:lvl2pPr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2pPr>
      <a:lvl3pPr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3pPr>
      <a:lvl4pPr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4pPr>
      <a:lvl5pPr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5pPr>
      <a:lvl6pPr marL="457200"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6pPr>
      <a:lvl7pPr marL="914400"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7pPr>
      <a:lvl8pPr marL="1371600"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8pPr>
      <a:lvl9pPr marL="1828800" algn="l" defTabSz="10255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EFDE31"/>
          </a:solidFill>
          <a:latin typeface="Trebuchet MS" pitchFamily="34" charset="0"/>
        </a:defRPr>
      </a:lvl9pPr>
    </p:titleStyle>
    <p:bodyStyle>
      <a:lvl1pPr marL="190500" indent="-190500" algn="l" defTabSz="1025525" rtl="0" eaLnBrk="0" fontAlgn="base" hangingPunct="0">
        <a:spcBef>
          <a:spcPct val="100000"/>
        </a:spcBef>
        <a:spcAft>
          <a:spcPts val="300"/>
        </a:spcAft>
        <a:buClr>
          <a:srgbClr val="993300"/>
        </a:buClr>
        <a:buSzPct val="100000"/>
        <a:buFont typeface="Wingdings" pitchFamily="2" charset="2"/>
        <a:buChar char="§"/>
        <a:defRPr sz="2800">
          <a:solidFill>
            <a:srgbClr val="1C1C1C"/>
          </a:solidFill>
          <a:latin typeface="+mn-lt"/>
          <a:ea typeface="+mn-ea"/>
          <a:cs typeface="+mn-cs"/>
        </a:defRPr>
      </a:lvl1pPr>
      <a:lvl2pPr marL="317500" indent="-114300" algn="l" defTabSz="1025525" rtl="0" eaLnBrk="0" fontAlgn="base" hangingPunct="0">
        <a:spcBef>
          <a:spcPts val="300"/>
        </a:spcBef>
        <a:spcAft>
          <a:spcPts val="300"/>
        </a:spcAft>
        <a:buClr>
          <a:srgbClr val="993300"/>
        </a:buClr>
        <a:buSzPct val="100000"/>
        <a:buFont typeface="Wingdings 3" pitchFamily="18" charset="2"/>
        <a:buChar char="ê"/>
        <a:defRPr sz="2400">
          <a:solidFill>
            <a:srgbClr val="1C1C1C"/>
          </a:solidFill>
          <a:latin typeface="+mn-lt"/>
        </a:defRPr>
      </a:lvl2pPr>
      <a:lvl3pPr marL="5080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>
          <a:solidFill>
            <a:srgbClr val="1C1C1C"/>
          </a:solidFill>
          <a:latin typeface="+mn-lt"/>
        </a:defRPr>
      </a:lvl3pPr>
      <a:lvl4pPr marL="6985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 sz="2100">
          <a:solidFill>
            <a:srgbClr val="1C1C1C"/>
          </a:solidFill>
          <a:latin typeface="+mn-lt"/>
        </a:defRPr>
      </a:lvl4pPr>
      <a:lvl5pPr marL="8890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 sz="2100">
          <a:solidFill>
            <a:srgbClr val="1C1C1C"/>
          </a:solidFill>
          <a:latin typeface="+mn-lt"/>
        </a:defRPr>
      </a:lvl5pPr>
      <a:lvl6pPr marL="13462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 sz="2100">
          <a:solidFill>
            <a:srgbClr val="1C1C1C"/>
          </a:solidFill>
          <a:latin typeface="+mn-lt"/>
        </a:defRPr>
      </a:lvl6pPr>
      <a:lvl7pPr marL="18034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 sz="2100">
          <a:solidFill>
            <a:srgbClr val="1C1C1C"/>
          </a:solidFill>
          <a:latin typeface="+mn-lt"/>
        </a:defRPr>
      </a:lvl7pPr>
      <a:lvl8pPr marL="22606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 sz="2100">
          <a:solidFill>
            <a:srgbClr val="1C1C1C"/>
          </a:solidFill>
          <a:latin typeface="+mn-lt"/>
        </a:defRPr>
      </a:lvl8pPr>
      <a:lvl9pPr marL="2717800" indent="-177800" algn="l" defTabSz="1025525" rtl="0" eaLnBrk="0" fontAlgn="base" hangingPunct="0">
        <a:spcBef>
          <a:spcPts val="100"/>
        </a:spcBef>
        <a:spcAft>
          <a:spcPts val="100"/>
        </a:spcAft>
        <a:buClr>
          <a:srgbClr val="993300"/>
        </a:buClr>
        <a:buSzPct val="100000"/>
        <a:buFont typeface="Symbol" pitchFamily="18" charset="2"/>
        <a:buChar char="-"/>
        <a:defRPr sz="2100">
          <a:solidFill>
            <a:srgbClr val="1C1C1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9275" y="247650"/>
            <a:ext cx="920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9275" y="1439863"/>
            <a:ext cx="1004252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9567863" y="5818188"/>
            <a:ext cx="1049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fontAlgn="base">
              <a:spcBef>
                <a:spcPct val="50000"/>
              </a:spcBef>
              <a:spcAft>
                <a:spcPct val="0"/>
              </a:spcAft>
              <a:defRPr/>
            </a:pPr>
            <a:fld id="{D11D611F-4D6E-41B4-8C06-A00537BADDB3}" type="slidenum">
              <a:rPr lang="en-US" sz="1600" kern="1200">
                <a:solidFill>
                  <a:srgbClr val="FFFFFF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600" kern="1200">
              <a:solidFill>
                <a:srgbClr val="FFFFFF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9"/>
        </a:buBlip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429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9"/>
        </a:buBlip>
        <a:defRPr sz="2000" b="1">
          <a:solidFill>
            <a:schemeClr val="tx1"/>
          </a:solidFill>
          <a:latin typeface="+mn-lt"/>
        </a:defRPr>
      </a:lvl2pPr>
      <a:lvl3pPr marL="1371600" indent="-282575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9"/>
        </a:buBlip>
        <a:defRPr sz="2400" b="1">
          <a:solidFill>
            <a:schemeClr val="tx1"/>
          </a:solidFill>
          <a:latin typeface="+mn-lt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jpe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Jacket for MATLAB &amp; </a:t>
            </a:r>
            <a:r>
              <a:rPr lang="en-US" dirty="0" err="1" smtClean="0"/>
              <a:t>libJacket</a:t>
            </a:r>
            <a:r>
              <a:rPr lang="en-US" dirty="0" smtClean="0"/>
              <a:t> for C/C++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1312349" y="2515774"/>
            <a:ext cx="1645920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Images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688868" y="2497112"/>
            <a:ext cx="1554480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Math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965480" y="2497112"/>
            <a:ext cx="1554480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Signals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911628" y="3045752"/>
            <a:ext cx="3108960" cy="18288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Matrix multiply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LAPACK Functions: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QR, LU, SVD, EIG, CHOL, MLDIVIDE or \, NORM, DET, MPOWER, INV, LINSOLVE)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KRON, CROSS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Error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Trig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Stats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and more…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188240" y="3045752"/>
            <a:ext cx="3108960" cy="18288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Convolutions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FILTER, FILTER2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BESSEL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Beta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FILTFILT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FFTSHIFT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and more…</a:t>
            </a:r>
            <a:endParaRPr lang="en-US" sz="1400" dirty="0"/>
          </a:p>
        </p:txBody>
      </p:sp>
      <p:sp>
        <p:nvSpPr>
          <p:cNvPr id="26" name="Rounded Rectangle 25"/>
          <p:cNvSpPr/>
          <p:nvPr/>
        </p:nvSpPr>
        <p:spPr>
          <a:xfrm>
            <a:off x="626548" y="5054384"/>
            <a:ext cx="9670651" cy="457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Optimized Runtime: memory manager, JIT Compiler</a:t>
            </a:r>
            <a:endParaRPr lang="en-US" sz="2800" dirty="0"/>
          </a:p>
        </p:txBody>
      </p:sp>
      <p:sp>
        <p:nvSpPr>
          <p:cNvPr id="27" name="Rounded Rectangle 26"/>
          <p:cNvSpPr/>
          <p:nvPr/>
        </p:nvSpPr>
        <p:spPr>
          <a:xfrm>
            <a:off x="626549" y="3045752"/>
            <a:ext cx="3108960" cy="18288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IMERODE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IMDILATE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IMRESIZE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IMROTATE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RADON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IRADON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CORR2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MEAN2, STD2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IMOPEN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IMCLOSE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BWDIST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BWPACK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BWUNPACK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All NPP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and </a:t>
            </a:r>
            <a:r>
              <a:rPr lang="en-US" sz="1400" dirty="0" smtClean="0"/>
              <a:t>more</a:t>
            </a:r>
            <a:r>
              <a:rPr lang="en-US" sz="1400" dirty="0"/>
              <a:t>…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26549" y="1075246"/>
            <a:ext cx="9670650" cy="1253067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Jacket for High-Level GPU Computing</a:t>
            </a:r>
          </a:p>
          <a:p>
            <a:pPr algn="ctr"/>
            <a:r>
              <a:rPr lang="en-US" sz="3600" dirty="0" smtClean="0"/>
              <a:t>“Broad, Fast Functions with a Simple API”</a:t>
            </a:r>
          </a:p>
        </p:txBody>
      </p:sp>
    </p:spTree>
    <p:extLst>
      <p:ext uri="{BB962C8B-B14F-4D97-AF65-F5344CB8AC3E}">
        <p14:creationId xmlns:p14="http://schemas.microsoft.com/office/powerpoint/2010/main" val="35772481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585" name="Picture 17" descr="Visualizatio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" y="908054"/>
            <a:ext cx="13589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297" y="845170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587" name="TextBox 24"/>
          <p:cNvSpPr txBox="1">
            <a:spLocks noChangeArrowheads="1"/>
          </p:cNvSpPr>
          <p:nvPr/>
        </p:nvSpPr>
        <p:spPr bwMode="auto">
          <a:xfrm>
            <a:off x="501650" y="1884367"/>
            <a:ext cx="1516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8788" y="2357442"/>
            <a:ext cx="160496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err="1" smtClean="0">
                <a:latin typeface="Helvetica" pitchFamily="34" charset="0"/>
              </a:rPr>
              <a:t>Neuro</a:t>
            </a:r>
            <a:r>
              <a:rPr lang="en-US" sz="1400" dirty="0" smtClean="0">
                <a:latin typeface="Helvetica" pitchFamily="34" charset="0"/>
              </a:rPr>
              <a:t>-imaging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Georgia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589" name="Picture 23" descr="virus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13025" y="889004"/>
            <a:ext cx="1370013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60202" y="845170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591" name="TextBox 26"/>
          <p:cNvSpPr txBox="1">
            <a:spLocks noChangeArrowheads="1"/>
          </p:cNvSpPr>
          <p:nvPr/>
        </p:nvSpPr>
        <p:spPr bwMode="auto">
          <a:xfrm>
            <a:off x="2576513" y="1884367"/>
            <a:ext cx="1514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20X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28863" y="2357442"/>
            <a:ext cx="1914525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Biological Research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CDC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593" name="Group 5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6613" y="841379"/>
            <a:ext cx="1554162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594" name="TextBox 27"/>
          <p:cNvSpPr txBox="1">
            <a:spLocks noChangeArrowheads="1"/>
          </p:cNvSpPr>
          <p:nvPr/>
        </p:nvSpPr>
        <p:spPr bwMode="auto">
          <a:xfrm>
            <a:off x="4616450" y="1884367"/>
            <a:ext cx="1514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20X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11675" y="2357442"/>
            <a:ext cx="1817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Video Processing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Google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596" name="Group 53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8775" y="841379"/>
            <a:ext cx="15478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597" name="TextBox 28"/>
          <p:cNvSpPr txBox="1">
            <a:spLocks noChangeArrowheads="1"/>
          </p:cNvSpPr>
          <p:nvPr/>
        </p:nvSpPr>
        <p:spPr bwMode="auto">
          <a:xfrm>
            <a:off x="6696075" y="1884367"/>
            <a:ext cx="1514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45X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91605" y="2357442"/>
            <a:ext cx="19272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Radar Imaging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System Planning</a:t>
            </a:r>
          </a:p>
        </p:txBody>
      </p:sp>
      <p:pic>
        <p:nvPicPr>
          <p:cNvPr id="451599" name="Picture 18" descr="ParticleTracker#4.bmp"/>
          <p:cNvPicPr>
            <a:picLocks noChangeAspect="1"/>
          </p:cNvPicPr>
          <p:nvPr/>
        </p:nvPicPr>
        <p:blipFill>
          <a:blip r:embed="rId8" cstate="print">
            <a:lum contrast="-10000"/>
          </a:blip>
          <a:srcRect/>
          <a:stretch>
            <a:fillRect/>
          </a:stretch>
        </p:blipFill>
        <p:spPr bwMode="auto">
          <a:xfrm>
            <a:off x="8728075" y="906467"/>
            <a:ext cx="14128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83576" y="857362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601" name="TextBox 29"/>
          <p:cNvSpPr txBox="1">
            <a:spLocks noChangeArrowheads="1"/>
          </p:cNvSpPr>
          <p:nvPr/>
        </p:nvSpPr>
        <p:spPr bwMode="auto">
          <a:xfrm>
            <a:off x="8683625" y="1897067"/>
            <a:ext cx="1514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12X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74100" y="2370142"/>
            <a:ext cx="1514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Medical Devices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Spencer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03" name="Picture 21" descr="TeslaVertical_Finance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6425" y="3940179"/>
            <a:ext cx="1389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945" y="3879726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605" name="TextBox 40"/>
          <p:cNvSpPr txBox="1">
            <a:spLocks noChangeArrowheads="1"/>
          </p:cNvSpPr>
          <p:nvPr/>
        </p:nvSpPr>
        <p:spPr bwMode="auto">
          <a:xfrm>
            <a:off x="541338" y="4914904"/>
            <a:ext cx="151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4013" y="5414967"/>
            <a:ext cx="19018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Weather Modeling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NCAR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07" name="Picture 20" descr="TeslaVertical_Numerics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87638" y="3922717"/>
            <a:ext cx="1401762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7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34058" y="3879726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609" name="TextBox 41"/>
          <p:cNvSpPr txBox="1">
            <a:spLocks noChangeArrowheads="1"/>
          </p:cNvSpPr>
          <p:nvPr/>
        </p:nvSpPr>
        <p:spPr bwMode="auto">
          <a:xfrm>
            <a:off x="2651125" y="4914904"/>
            <a:ext cx="1514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35X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98725" y="5414967"/>
            <a:ext cx="1768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Power Engineering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IIT India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11" name="Picture 13" descr="ULTRASOUND_MAGNETS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188" y="3957642"/>
            <a:ext cx="140652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5599" y="3879726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613" name="TextBox 42"/>
          <p:cNvSpPr txBox="1">
            <a:spLocks noChangeArrowheads="1"/>
          </p:cNvSpPr>
          <p:nvPr/>
        </p:nvSpPr>
        <p:spPr bwMode="auto">
          <a:xfrm>
            <a:off x="4595813" y="4914904"/>
            <a:ext cx="1514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08513" y="5414967"/>
            <a:ext cx="1514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Track Bad Guys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BAE Systems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15" name="Picture 12" descr="TeslaVertical_BioScience.jpg"/>
          <p:cNvPicPr>
            <a:picLocks noChangeAspect="1"/>
          </p:cNvPicPr>
          <p:nvPr/>
        </p:nvPicPr>
        <p:blipFill>
          <a:blip r:embed="rId12" cstate="print"/>
          <a:srcRect l="12682" t="8264" r="9608" b="10744"/>
          <a:stretch>
            <a:fillRect/>
          </a:stretch>
        </p:blipFill>
        <p:spPr bwMode="auto">
          <a:xfrm>
            <a:off x="6731000" y="3963992"/>
            <a:ext cx="13525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55782" y="3879726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617" name="TextBox 43"/>
          <p:cNvSpPr txBox="1">
            <a:spLocks noChangeArrowheads="1"/>
          </p:cNvSpPr>
          <p:nvPr/>
        </p:nvSpPr>
        <p:spPr bwMode="auto">
          <a:xfrm>
            <a:off x="6635750" y="4914904"/>
            <a:ext cx="1514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70X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24613" y="5414967"/>
            <a:ext cx="193833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Drug Delivery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Georgia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19" name="Picture 11" descr="DNA_THANG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36013" y="3925892"/>
            <a:ext cx="13954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83576" y="3891918"/>
            <a:ext cx="1515955" cy="14522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451621" name="TextBox 44"/>
          <p:cNvSpPr txBox="1">
            <a:spLocks noChangeArrowheads="1"/>
          </p:cNvSpPr>
          <p:nvPr/>
        </p:nvSpPr>
        <p:spPr bwMode="auto">
          <a:xfrm>
            <a:off x="8683625" y="4927604"/>
            <a:ext cx="1514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35X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83613" y="5427667"/>
            <a:ext cx="17303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Bioinformatics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Leibniz Research</a:t>
            </a:r>
            <a:endParaRPr lang="en-US" sz="1400" dirty="0">
              <a:latin typeface="Helvetica" pitchFamily="34" charset="0"/>
            </a:endParaRPr>
          </a:p>
        </p:txBody>
      </p:sp>
      <p:sp>
        <p:nvSpPr>
          <p:cNvPr id="42" name="Title 41"/>
          <p:cNvSpPr>
            <a:spLocks noGrp="1"/>
          </p:cNvSpPr>
          <p:nvPr>
            <p:ph type="title"/>
          </p:nvPr>
        </p:nvSpPr>
        <p:spPr>
          <a:xfrm>
            <a:off x="0" y="2990854"/>
            <a:ext cx="10972800" cy="584775"/>
          </a:xfrm>
          <a:solidFill>
            <a:schemeClr val="bg1">
              <a:lumMod val="75000"/>
              <a:lumOff val="25000"/>
              <a:alpha val="50196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rgbClr val="FFC20F"/>
                </a:solidFill>
              </a:rPr>
              <a:t>http://www.accelereyes.com/successstories</a:t>
            </a:r>
            <a:endParaRPr lang="en-US" dirty="0">
              <a:solidFill>
                <a:srgbClr val="FFC20F"/>
              </a:solidFill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0880" y="955044"/>
            <a:ext cx="1033048" cy="83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51400" y="965204"/>
            <a:ext cx="1143000" cy="87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Rectangle 50"/>
          <p:cNvSpPr/>
          <p:nvPr/>
        </p:nvSpPr>
        <p:spPr>
          <a:xfrm>
            <a:off x="6786880" y="914404"/>
            <a:ext cx="1341120" cy="934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8747760" y="924564"/>
            <a:ext cx="1341120" cy="934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996680" y="975364"/>
            <a:ext cx="849039" cy="86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Content Placeholder 15" descr="tsunami2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848360" y="4008123"/>
            <a:ext cx="914400" cy="874183"/>
          </a:xfrm>
          <a:prstGeom prst="rect">
            <a:avLst/>
          </a:prstGeom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22600" y="4013203"/>
            <a:ext cx="645160" cy="86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ectangle 56"/>
          <p:cNvSpPr/>
          <p:nvPr/>
        </p:nvSpPr>
        <p:spPr>
          <a:xfrm>
            <a:off x="4714240" y="3962404"/>
            <a:ext cx="1341120" cy="934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953000" y="400812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0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949440" y="3977644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Rectangle 59"/>
          <p:cNvSpPr/>
          <p:nvPr/>
        </p:nvSpPr>
        <p:spPr>
          <a:xfrm>
            <a:off x="8768080" y="3942084"/>
            <a:ext cx="1341120" cy="96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11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981440" y="3977644"/>
            <a:ext cx="93800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06606" y="960358"/>
            <a:ext cx="1227722" cy="8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830430" y="927774"/>
            <a:ext cx="1266824" cy="93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itle 1"/>
          <p:cNvSpPr txBox="1">
            <a:spLocks/>
          </p:cNvSpPr>
          <p:nvPr/>
        </p:nvSpPr>
        <p:spPr bwMode="auto">
          <a:xfrm>
            <a:off x="549275" y="247650"/>
            <a:ext cx="9204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9pPr>
          </a:lstStyle>
          <a:p>
            <a:r>
              <a:rPr lang="en-US" dirty="0" smtClean="0"/>
              <a:t>Jacket-powered Applications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Bullets"/>
</p:tagLst>
</file>

<file path=ppt/theme/theme1.xml><?xml version="1.0" encoding="utf-8"?>
<a:theme xmlns:a="http://schemas.openxmlformats.org/drawingml/2006/main" name="PPT_Temp_Corp_16x9_BLK_2007">
  <a:themeElements>
    <a:clrScheme name="PPT_Template_Corp_16x9_rev2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PPT_Template_Corp_16x9_rev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Template_Corp_16x9_rev2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RBCCM_2007v1">
  <a:themeElements>
    <a:clrScheme name="1_RBCCM_2007v1 2">
      <a:dk1>
        <a:srgbClr val="000000"/>
      </a:dk1>
      <a:lt1>
        <a:srgbClr val="FFFFFF"/>
      </a:lt1>
      <a:dk2>
        <a:srgbClr val="000000"/>
      </a:dk2>
      <a:lt2>
        <a:srgbClr val="C1CCD2"/>
      </a:lt2>
      <a:accent1>
        <a:srgbClr val="0035A9"/>
      </a:accent1>
      <a:accent2>
        <a:srgbClr val="8499A6"/>
      </a:accent2>
      <a:accent3>
        <a:srgbClr val="FFFFFF"/>
      </a:accent3>
      <a:accent4>
        <a:srgbClr val="000000"/>
      </a:accent4>
      <a:accent5>
        <a:srgbClr val="AAAED1"/>
      </a:accent5>
      <a:accent6>
        <a:srgbClr val="778A96"/>
      </a:accent6>
      <a:hlink>
        <a:srgbClr val="A3A2A0"/>
      </a:hlink>
      <a:folHlink>
        <a:srgbClr val="D1DDF1"/>
      </a:folHlink>
    </a:clrScheme>
    <a:fontScheme name="1_RBCCM_2007v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RBCCM_2007v1 1">
        <a:dk1>
          <a:srgbClr val="000000"/>
        </a:dk1>
        <a:lt1>
          <a:srgbClr val="FFFFFF"/>
        </a:lt1>
        <a:dk2>
          <a:srgbClr val="000000"/>
        </a:dk2>
        <a:lt2>
          <a:srgbClr val="C1CCD2"/>
        </a:lt2>
        <a:accent1>
          <a:srgbClr val="8499A5"/>
        </a:accent1>
        <a:accent2>
          <a:srgbClr val="FCD116"/>
        </a:accent2>
        <a:accent3>
          <a:srgbClr val="FFFFFF"/>
        </a:accent3>
        <a:accent4>
          <a:srgbClr val="000000"/>
        </a:accent4>
        <a:accent5>
          <a:srgbClr val="C2CACF"/>
        </a:accent5>
        <a:accent6>
          <a:srgbClr val="E4BD13"/>
        </a:accent6>
        <a:hlink>
          <a:srgbClr val="0038A8"/>
        </a:hlink>
        <a:folHlink>
          <a:srgbClr val="7F9B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BCCM_2007v1 2">
        <a:dk1>
          <a:srgbClr val="000000"/>
        </a:dk1>
        <a:lt1>
          <a:srgbClr val="FFFFFF"/>
        </a:lt1>
        <a:dk2>
          <a:srgbClr val="000000"/>
        </a:dk2>
        <a:lt2>
          <a:srgbClr val="C1CCD2"/>
        </a:lt2>
        <a:accent1>
          <a:srgbClr val="0035A9"/>
        </a:accent1>
        <a:accent2>
          <a:srgbClr val="8499A6"/>
        </a:accent2>
        <a:accent3>
          <a:srgbClr val="FFFFFF"/>
        </a:accent3>
        <a:accent4>
          <a:srgbClr val="000000"/>
        </a:accent4>
        <a:accent5>
          <a:srgbClr val="AAAED1"/>
        </a:accent5>
        <a:accent6>
          <a:srgbClr val="778A96"/>
        </a:accent6>
        <a:hlink>
          <a:srgbClr val="A3A2A0"/>
        </a:hlink>
        <a:folHlink>
          <a:srgbClr val="D1DDF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PT_Temp_Corp_16x9_BLK_2007">
  <a:themeElements>
    <a:clrScheme name="PPT_Template_Corp_16x9_rev2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PPT_Template_Corp_16x9_rev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rgbClr val="73B900"/>
          </a:solidFill>
          <a:headEnd type="none" w="med" len="med"/>
          <a:tailEnd type="arrow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>
    <a:extraClrScheme>
      <a:clrScheme name="PPT_Template_Corp_16x9_rev2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828343120AC54D9466E77EE1282C74" ma:contentTypeVersion="0" ma:contentTypeDescription="Create a new document." ma:contentTypeScope="" ma:versionID="f7a85a475bc1cefb2ff52c1b36e7d9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CC6B6C7-1687-4C11-A900-80885D2A4F79}">
  <ds:schemaRefs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516BC6F-C85D-46C5-917A-902F47DBF9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4386A3-A4B3-4EBD-AD40-C0A8DC788B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PPT_Temp_Corp_16x9_BLK_2007</Template>
  <TotalTime>14691</TotalTime>
  <Words>166</Words>
  <Application>Microsoft Office PowerPoint</Application>
  <PresentationFormat>Custom</PresentationFormat>
  <Paragraphs>76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PPT_Temp_Corp_16x9_BLK_2007</vt:lpstr>
      <vt:lpstr>1_RBCCM_2007v1</vt:lpstr>
      <vt:lpstr>1_PPT_Temp_Corp_16x9_BLK_2007</vt:lpstr>
      <vt:lpstr>Jacket for MATLAB &amp; libJacket for C/C++</vt:lpstr>
      <vt:lpstr>http://www.accelereyes.com/successstories</vt:lpstr>
    </vt:vector>
  </TitlesOfParts>
  <Company>NVIDIA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NVIDIA</dc:creator>
  <cp:lastModifiedBy>John Melonakos</cp:lastModifiedBy>
  <cp:revision>801</cp:revision>
  <dcterms:created xsi:type="dcterms:W3CDTF">2008-05-14T22:22:45Z</dcterms:created>
  <dcterms:modified xsi:type="dcterms:W3CDTF">2010-09-27T04:30:22Z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0x01010051828343120AC54D9466E77EE1282C74</vt:lpwstr>
  </property>
  <property fmtid="{D5CDD505-2E9C-101B-9397-08002B2CF9AE}" pid="3" name="_NewReviewCycle">
    <vt:lpwstr/>
  </property>
</Properties>
</file>