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62" r:id="rId2"/>
    <p:sldId id="273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63" r:id="rId16"/>
    <p:sldId id="260" r:id="rId17"/>
    <p:sldId id="265" r:id="rId18"/>
    <p:sldId id="271" r:id="rId19"/>
    <p:sldId id="272" r:id="rId20"/>
    <p:sldId id="268" r:id="rId21"/>
    <p:sldId id="267" r:id="rId22"/>
    <p:sldId id="270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1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8E06B4-E62C-4EB6-A028-C0DDDFA71740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DA11D5-6980-4AA0-BC79-32016353E5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1500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A11D5-6980-4AA0-BC79-32016353E5C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4216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E3DC1-5779-47C1-9AA9-61C7E9418A1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E3DC1-5779-47C1-9AA9-61C7E9418A17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E3DC1-5779-47C1-9AA9-61C7E9418A17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E3DC1-5779-47C1-9AA9-61C7E9418A17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E3DC1-5779-47C1-9AA9-61C7E9418A17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A11D5-6980-4AA0-BC79-32016353E5C6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2857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A11D5-6980-4AA0-BC79-32016353E5C6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A11D5-6980-4AA0-BC79-32016353E5C6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97946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A11D5-6980-4AA0-BC79-32016353E5C6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326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A11D5-6980-4AA0-BC79-32016353E5C6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325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E3DC1-5779-47C1-9AA9-61C7E9418A1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A11D5-6980-4AA0-BC79-32016353E5C6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58454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A11D5-6980-4AA0-BC79-32016353E5C6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89260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A11D5-6980-4AA0-BC79-32016353E5C6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4323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E3DC1-5779-47C1-9AA9-61C7E9418A1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E3DC1-5779-47C1-9AA9-61C7E9418A1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E3DC1-5779-47C1-9AA9-61C7E9418A1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E3DC1-5779-47C1-9AA9-61C7E9418A1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E3DC1-5779-47C1-9AA9-61C7E9418A1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E3DC1-5779-47C1-9AA9-61C7E9418A1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E3DC1-5779-47C1-9AA9-61C7E9418A1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openxmlformats.org/officeDocument/2006/relationships/image" Target="../media/image9.gif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7" Type="http://schemas.openxmlformats.org/officeDocument/2006/relationships/hyperlink" Target="http://www.accelereyes.com/products/compare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iki.accelereyes.com/wiki/index.php/MTIMES_Benchmarks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iki.accelereyes.com/wiki/index.php/LIBJACKET" TargetMode="Externa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13" Type="http://schemas.openxmlformats.org/officeDocument/2006/relationships/image" Target="../media/image31.png"/><Relationship Id="rId18" Type="http://schemas.openxmlformats.org/officeDocument/2006/relationships/image" Target="../media/image36.png"/><Relationship Id="rId3" Type="http://schemas.openxmlformats.org/officeDocument/2006/relationships/image" Target="../media/image21.jpeg"/><Relationship Id="rId21" Type="http://schemas.openxmlformats.org/officeDocument/2006/relationships/image" Target="../media/image39.png"/><Relationship Id="rId7" Type="http://schemas.openxmlformats.org/officeDocument/2006/relationships/image" Target="../media/image25.jpeg"/><Relationship Id="rId12" Type="http://schemas.openxmlformats.org/officeDocument/2006/relationships/image" Target="../media/image30.png"/><Relationship Id="rId17" Type="http://schemas.openxmlformats.org/officeDocument/2006/relationships/image" Target="../media/image35.png"/><Relationship Id="rId2" Type="http://schemas.openxmlformats.org/officeDocument/2006/relationships/notesSlide" Target="../notesSlides/notesSlide21.xml"/><Relationship Id="rId16" Type="http://schemas.openxmlformats.org/officeDocument/2006/relationships/image" Target="../media/image34.png"/><Relationship Id="rId20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11" Type="http://schemas.openxmlformats.org/officeDocument/2006/relationships/image" Target="../media/image29.jpeg"/><Relationship Id="rId5" Type="http://schemas.openxmlformats.org/officeDocument/2006/relationships/image" Target="../media/image23.png"/><Relationship Id="rId15" Type="http://schemas.openxmlformats.org/officeDocument/2006/relationships/image" Target="../media/image33.png"/><Relationship Id="rId10" Type="http://schemas.openxmlformats.org/officeDocument/2006/relationships/image" Target="../media/image28.jpeg"/><Relationship Id="rId19" Type="http://schemas.openxmlformats.org/officeDocument/2006/relationships/image" Target="../media/image37.jpeg"/><Relationship Id="rId4" Type="http://schemas.openxmlformats.org/officeDocument/2006/relationships/image" Target="../media/image22.png"/><Relationship Id="rId9" Type="http://schemas.openxmlformats.org/officeDocument/2006/relationships/image" Target="../media/image27.jpeg"/><Relationship Id="rId14" Type="http://schemas.openxmlformats.org/officeDocument/2006/relationships/image" Target="../media/image3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mailto:john.melonakos@accelereyes.com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77338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Oval 52"/>
          <p:cNvSpPr/>
          <p:nvPr/>
        </p:nvSpPr>
        <p:spPr>
          <a:xfrm>
            <a:off x="4594485" y="2133600"/>
            <a:ext cx="4079123" cy="40386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5625608" y="3200400"/>
            <a:ext cx="2819400" cy="27432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ontent Placeholder 8"/>
          <p:cNvSpPr>
            <a:spLocks noGrp="1"/>
          </p:cNvSpPr>
          <p:nvPr>
            <p:ph idx="1"/>
          </p:nvPr>
        </p:nvSpPr>
        <p:spPr>
          <a:xfrm>
            <a:off x="327285" y="1981200"/>
            <a:ext cx="8382000" cy="4419600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What does </a:t>
            </a:r>
            <a:r>
              <a:rPr lang="en-US" sz="1600" dirty="0" smtClean="0"/>
              <a:t> </a:t>
            </a:r>
            <a:r>
              <a:rPr lang="en-US" sz="240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a – mean(a)</a:t>
            </a:r>
            <a:r>
              <a:rPr lang="en-US" sz="105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 </a:t>
            </a:r>
            <a:r>
              <a:rPr lang="en-US" sz="2800" dirty="0" smtClean="0"/>
              <a:t> do?</a:t>
            </a:r>
            <a:br>
              <a:rPr lang="en-US" sz="2800" dirty="0" smtClean="0"/>
            </a:br>
            <a:endParaRPr lang="en-US" sz="500" dirty="0" smtClean="0"/>
          </a:p>
          <a:p>
            <a:r>
              <a:rPr lang="en-US" sz="2800" dirty="0" smtClean="0"/>
              <a:t>First, what is Jacket?</a:t>
            </a:r>
          </a:p>
          <a:p>
            <a:pPr lvl="1"/>
            <a:r>
              <a:rPr lang="en-US" sz="2400" dirty="0" smtClean="0"/>
              <a:t>Behind the scenes</a:t>
            </a:r>
          </a:p>
          <a:p>
            <a:pPr lvl="2"/>
            <a:r>
              <a:rPr lang="en-US" dirty="0" smtClean="0"/>
              <a:t>JIT compilation engine</a:t>
            </a:r>
          </a:p>
          <a:p>
            <a:pPr lvl="2"/>
            <a:r>
              <a:rPr lang="en-US" dirty="0" smtClean="0"/>
              <a:t>runtime</a:t>
            </a:r>
          </a:p>
          <a:p>
            <a:pPr lvl="2"/>
            <a:r>
              <a:rPr lang="en-US" dirty="0" smtClean="0"/>
              <a:t>library routines</a:t>
            </a:r>
          </a:p>
          <a:p>
            <a:pPr lvl="2"/>
            <a:r>
              <a:rPr lang="en-US" dirty="0" smtClean="0"/>
              <a:t>many-GPU multiplexer</a:t>
            </a:r>
          </a:p>
          <a:p>
            <a:pPr lvl="1"/>
            <a:r>
              <a:rPr lang="en-US" sz="2400" b="1" dirty="0" smtClean="0"/>
              <a:t>Application only links with</a:t>
            </a:r>
            <a:br>
              <a:rPr lang="en-US" sz="2400" b="1" dirty="0" smtClean="0"/>
            </a:br>
            <a:r>
              <a:rPr lang="en-US" sz="2400" b="1" dirty="0" smtClean="0"/>
              <a:t>jacket.dll</a:t>
            </a:r>
          </a:p>
          <a:p>
            <a:r>
              <a:rPr lang="en-US" b="1" dirty="0" smtClean="0"/>
              <a:t>User Extensible</a:t>
            </a:r>
          </a:p>
          <a:p>
            <a:pPr lvl="1"/>
            <a:endParaRPr lang="en-US" sz="1400" dirty="0" smtClean="0"/>
          </a:p>
        </p:txBody>
      </p:sp>
      <p:grpSp>
        <p:nvGrpSpPr>
          <p:cNvPr id="43" name="Group 42"/>
          <p:cNvGrpSpPr/>
          <p:nvPr/>
        </p:nvGrpSpPr>
        <p:grpSpPr>
          <a:xfrm>
            <a:off x="6463808" y="4038600"/>
            <a:ext cx="1752600" cy="1676400"/>
            <a:chOff x="1828800" y="3886200"/>
            <a:chExt cx="1752600" cy="1676400"/>
          </a:xfrm>
        </p:grpSpPr>
        <p:sp>
          <p:nvSpPr>
            <p:cNvPr id="40" name="Oval 39"/>
            <p:cNvSpPr/>
            <p:nvPr/>
          </p:nvSpPr>
          <p:spPr>
            <a:xfrm>
              <a:off x="1828800" y="3886200"/>
              <a:ext cx="1752600" cy="1676400"/>
            </a:xfrm>
            <a:prstGeom prst="ellipse">
              <a:avLst/>
            </a:prstGeom>
            <a:solidFill>
              <a:srgbClr val="FFE48F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109951" y="4357752"/>
              <a:ext cx="1219373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en-US" sz="1200" b="1" dirty="0" smtClean="0"/>
                <a:t>runtime</a:t>
              </a:r>
            </a:p>
            <a:p>
              <a:pPr algn="just"/>
              <a:r>
                <a:rPr lang="en-US" sz="1200" b="1" dirty="0" smtClean="0"/>
                <a:t>  </a:t>
              </a:r>
              <a:r>
                <a:rPr lang="en-US" sz="1200" dirty="0" smtClean="0"/>
                <a:t>memory mgt</a:t>
              </a:r>
            </a:p>
            <a:p>
              <a:pPr algn="just"/>
              <a:r>
                <a:rPr lang="en-US" sz="1200" dirty="0" smtClean="0"/>
                <a:t>  binary handling</a:t>
              </a:r>
            </a:p>
            <a:p>
              <a:pPr algn="just"/>
              <a:r>
                <a:rPr lang="en-US" sz="1200" dirty="0" smtClean="0"/>
                <a:t>  GPU-multiplex</a:t>
              </a:r>
            </a:p>
            <a:p>
              <a:pPr algn="just"/>
              <a:r>
                <a:rPr lang="en-US" sz="1200" dirty="0" smtClean="0"/>
                <a:t>  thread mgt</a:t>
              </a: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2186151" y="3946634"/>
              <a:ext cx="104881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B06900"/>
                  </a:solidFill>
                </a:rPr>
                <a:t>jacket.dll</a:t>
              </a:r>
              <a:endParaRPr lang="en-US" dirty="0">
                <a:solidFill>
                  <a:srgbClr val="B06900"/>
                </a:solidFill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>
            <a:off x="5906759" y="3671952"/>
            <a:ext cx="973726" cy="27699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en-US" sz="1200" b="1" dirty="0" smtClean="0"/>
              <a:t>JIT Engine(s)</a:t>
            </a:r>
          </a:p>
        </p:txBody>
      </p:sp>
      <p:sp>
        <p:nvSpPr>
          <p:cNvPr id="47" name="Rectangle 46"/>
          <p:cNvSpPr/>
          <p:nvPr/>
        </p:nvSpPr>
        <p:spPr>
          <a:xfrm>
            <a:off x="6463808" y="3276600"/>
            <a:ext cx="685799" cy="27699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plus.dll</a:t>
            </a:r>
            <a:endParaRPr lang="en-US" sz="1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6921008" y="3505200"/>
            <a:ext cx="838199" cy="27699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minus.dll</a:t>
            </a:r>
            <a:endParaRPr lang="en-US" sz="1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6006608" y="3962400"/>
            <a:ext cx="838200" cy="27699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bsxfun.dll</a:t>
            </a:r>
            <a:endParaRPr lang="en-US" sz="1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5638800" y="4343400"/>
            <a:ext cx="838199" cy="27699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subsref.dll</a:t>
            </a:r>
            <a:endParaRPr lang="en-US" sz="1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7378208" y="3810000"/>
            <a:ext cx="914400" cy="27699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mtimes.dll</a:t>
            </a:r>
            <a:endParaRPr lang="en-US" sz="1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5595629" y="4800600"/>
            <a:ext cx="990599" cy="27699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mpower.dll</a:t>
            </a:r>
            <a:endParaRPr lang="en-US" sz="1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5075420" y="2766935"/>
            <a:ext cx="2468380" cy="27699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en-US" sz="1200" b="1" dirty="0" smtClean="0"/>
              <a:t>Calls (library routines + JIT)</a:t>
            </a:r>
          </a:p>
        </p:txBody>
      </p:sp>
      <p:sp>
        <p:nvSpPr>
          <p:cNvPr id="55" name="Rectangle 54"/>
          <p:cNvSpPr/>
          <p:nvPr/>
        </p:nvSpPr>
        <p:spPr>
          <a:xfrm>
            <a:off x="4975485" y="3352800"/>
            <a:ext cx="838200" cy="27699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3">
                    <a:lumMod val="75000"/>
                  </a:schemeClr>
                </a:solidFill>
              </a:rPr>
              <a:t>fft.dll</a:t>
            </a:r>
            <a:endParaRPr 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4823085" y="3733800"/>
            <a:ext cx="838200" cy="27699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3">
                    <a:lumMod val="75000"/>
                  </a:schemeClr>
                </a:solidFill>
              </a:rPr>
              <a:t>fft2.dll</a:t>
            </a:r>
            <a:endParaRPr 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4746885" y="4191000"/>
            <a:ext cx="838200" cy="27699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3">
                    <a:lumMod val="75000"/>
                  </a:schemeClr>
                </a:solidFill>
              </a:rPr>
              <a:t>bessel.dll</a:t>
            </a:r>
            <a:endParaRPr 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6042285" y="2438400"/>
            <a:ext cx="838200" cy="27699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3">
                    <a:lumMod val="75000"/>
                  </a:schemeClr>
                </a:solidFill>
              </a:rPr>
              <a:t>conv2.dll</a:t>
            </a:r>
            <a:endParaRPr 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6934200" y="2590800"/>
            <a:ext cx="838200" cy="27699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3">
                    <a:lumMod val="75000"/>
                  </a:schemeClr>
                </a:solidFill>
              </a:rPr>
              <a:t>convn.dll</a:t>
            </a:r>
            <a:endParaRPr 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7413885" y="2971800"/>
            <a:ext cx="838200" cy="27699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3">
                    <a:lumMod val="75000"/>
                  </a:schemeClr>
                </a:solidFill>
              </a:rPr>
              <a:t>find.dll</a:t>
            </a:r>
            <a:endParaRPr 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4899285" y="5105400"/>
            <a:ext cx="838200" cy="27699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3">
                    <a:lumMod val="75000"/>
                  </a:schemeClr>
                </a:solidFill>
              </a:rPr>
              <a:t>sum.dll</a:t>
            </a:r>
            <a:endParaRPr 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432685" y="3048000"/>
            <a:ext cx="990600" cy="27699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3">
                    <a:lumMod val="75000"/>
                  </a:schemeClr>
                </a:solidFill>
              </a:rPr>
              <a:t>subsasgn.dll</a:t>
            </a:r>
            <a:endParaRPr 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4670685" y="4724400"/>
            <a:ext cx="1066800" cy="27699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3">
                    <a:lumMod val="75000"/>
                  </a:schemeClr>
                </a:solidFill>
              </a:rPr>
              <a:t>mldivide.dll</a:t>
            </a:r>
            <a:endParaRPr 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5257800" y="5577590"/>
            <a:ext cx="1066800" cy="27699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3">
                    <a:lumMod val="75000"/>
                  </a:schemeClr>
                </a:solidFill>
              </a:rPr>
              <a:t>lu.dll</a:t>
            </a:r>
            <a:endParaRPr 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7" name="Title 7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Jacket Underneath the Hood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021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7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Jacket Underneath the Hood</a:t>
            </a:r>
            <a:endParaRPr lang="en-US" dirty="0"/>
          </a:p>
        </p:txBody>
      </p:sp>
      <p:sp>
        <p:nvSpPr>
          <p:cNvPr id="28" name="Content Placeholder 27"/>
          <p:cNvSpPr>
            <a:spLocks noGrp="1"/>
          </p:cNvSpPr>
          <p:nvPr>
            <p:ph idx="1"/>
          </p:nvPr>
        </p:nvSpPr>
        <p:spPr>
          <a:xfrm>
            <a:off x="304800" y="1714500"/>
            <a:ext cx="8229600" cy="452596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8370" name="Picture 2" descr="C:\Users\gallagher\Desktop\LBNL\Screenshot_cvx_volum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93920" y="1638300"/>
            <a:ext cx="4038600" cy="2524125"/>
          </a:xfrm>
          <a:prstGeom prst="rect">
            <a:avLst/>
          </a:prstGeom>
          <a:noFill/>
        </p:spPr>
      </p:pic>
      <p:pic>
        <p:nvPicPr>
          <p:cNvPr id="58371" name="Picture 3" descr="C:\Users\gallagher\Desktop\LBNL\Screenshot_cvx_volume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1638299"/>
            <a:ext cx="4023360" cy="2514601"/>
          </a:xfrm>
          <a:prstGeom prst="rect">
            <a:avLst/>
          </a:prstGeom>
          <a:noFill/>
        </p:spPr>
      </p:pic>
      <p:pic>
        <p:nvPicPr>
          <p:cNvPr id="58372" name="Picture 4" descr="C:\Users\gallagher\Desktop\LBNL\Screenshot_interest_points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3926" y="4229100"/>
            <a:ext cx="4567674" cy="2514600"/>
          </a:xfrm>
          <a:prstGeom prst="rect">
            <a:avLst/>
          </a:prstGeom>
          <a:noFill/>
        </p:spPr>
      </p:pic>
      <p:pic>
        <p:nvPicPr>
          <p:cNvPr id="58373" name="Picture 5" descr="C:\Users\gallagher\Desktop\LBNL\Screen_of_the_day_4_25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600" y="4229100"/>
            <a:ext cx="4023360" cy="2514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97153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8"/>
          <p:cNvSpPr>
            <a:spLocks noGrp="1"/>
          </p:cNvSpPr>
          <p:nvPr>
            <p:ph idx="1"/>
          </p:nvPr>
        </p:nvSpPr>
        <p:spPr>
          <a:xfrm>
            <a:off x="327285" y="1981200"/>
            <a:ext cx="8382000" cy="4419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What does </a:t>
            </a:r>
            <a:r>
              <a:rPr lang="en-US" sz="1600" dirty="0" smtClean="0"/>
              <a:t> </a:t>
            </a:r>
            <a:r>
              <a:rPr lang="en-US" sz="240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a – mean(a)</a:t>
            </a:r>
            <a:r>
              <a:rPr lang="en-US" sz="105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 </a:t>
            </a:r>
            <a:r>
              <a:rPr lang="en-US" sz="2800" dirty="0" smtClean="0"/>
              <a:t> do?</a:t>
            </a:r>
            <a:endParaRPr lang="en-US" sz="500" dirty="0" smtClean="0"/>
          </a:p>
        </p:txBody>
      </p:sp>
      <p:grpSp>
        <p:nvGrpSpPr>
          <p:cNvPr id="168" name="Group 167"/>
          <p:cNvGrpSpPr/>
          <p:nvPr/>
        </p:nvGrpSpPr>
        <p:grpSpPr>
          <a:xfrm>
            <a:off x="182880" y="3072180"/>
            <a:ext cx="8750300" cy="3277820"/>
            <a:chOff x="182880" y="2970580"/>
            <a:chExt cx="8750300" cy="3277820"/>
          </a:xfrm>
        </p:grpSpPr>
        <p:grpSp>
          <p:nvGrpSpPr>
            <p:cNvPr id="167" name="Group 166"/>
            <p:cNvGrpSpPr/>
            <p:nvPr/>
          </p:nvGrpSpPr>
          <p:grpSpPr>
            <a:xfrm>
              <a:off x="3185160" y="3429000"/>
              <a:ext cx="3063240" cy="2361312"/>
              <a:chOff x="3185160" y="3525964"/>
              <a:chExt cx="3063240" cy="2361312"/>
            </a:xfrm>
          </p:grpSpPr>
          <p:cxnSp>
            <p:nvCxnSpPr>
              <p:cNvPr id="166" name="Straight Connector 165"/>
              <p:cNvCxnSpPr/>
              <p:nvPr/>
            </p:nvCxnSpPr>
            <p:spPr>
              <a:xfrm rot="5400000">
                <a:off x="5058611" y="4695391"/>
                <a:ext cx="2359216" cy="20362"/>
              </a:xfrm>
              <a:prstGeom prst="line">
                <a:avLst/>
              </a:prstGeom>
              <a:ln w="57150">
                <a:solidFill>
                  <a:srgbClr val="FF9900">
                    <a:alpha val="92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Straight Connector 164"/>
              <p:cNvCxnSpPr/>
              <p:nvPr/>
            </p:nvCxnSpPr>
            <p:spPr>
              <a:xfrm rot="5400000">
                <a:off x="2015733" y="4697487"/>
                <a:ext cx="2359216" cy="20362"/>
              </a:xfrm>
              <a:prstGeom prst="line">
                <a:avLst/>
              </a:prstGeom>
              <a:ln w="57150">
                <a:solidFill>
                  <a:srgbClr val="FF9900">
                    <a:alpha val="92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6" name="Group 95"/>
            <p:cNvGrpSpPr/>
            <p:nvPr/>
          </p:nvGrpSpPr>
          <p:grpSpPr>
            <a:xfrm>
              <a:off x="182880" y="3517900"/>
              <a:ext cx="2803026" cy="2209800"/>
              <a:chOff x="908103" y="3276600"/>
              <a:chExt cx="2803026" cy="2209800"/>
            </a:xfrm>
          </p:grpSpPr>
          <p:grpSp>
            <p:nvGrpSpPr>
              <p:cNvPr id="85" name="Group 84"/>
              <p:cNvGrpSpPr/>
              <p:nvPr/>
            </p:nvGrpSpPr>
            <p:grpSpPr>
              <a:xfrm>
                <a:off x="1447800" y="3276600"/>
                <a:ext cx="1676400" cy="2209800"/>
                <a:chOff x="3810000" y="3886200"/>
                <a:chExt cx="1676400" cy="2209800"/>
              </a:xfrm>
            </p:grpSpPr>
            <p:sp>
              <p:nvSpPr>
                <p:cNvPr id="35" name="Oval 34"/>
                <p:cNvSpPr/>
                <p:nvPr/>
              </p:nvSpPr>
              <p:spPr>
                <a:xfrm>
                  <a:off x="4343400" y="3886200"/>
                  <a:ext cx="381000" cy="381000"/>
                </a:xfrm>
                <a:prstGeom prst="ellipse">
                  <a:avLst/>
                </a:prstGeom>
                <a:solidFill>
                  <a:srgbClr val="FFE48F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400" b="1" dirty="0" smtClean="0">
                      <a:solidFill>
                        <a:schemeClr val="tx1"/>
                      </a:solidFill>
                      <a:latin typeface="Consolas" pitchFamily="49" charset="0"/>
                      <a:cs typeface="Consolas" pitchFamily="49" charset="0"/>
                    </a:rPr>
                    <a:t>-</a:t>
                  </a:r>
                  <a:endParaRPr lang="en-US" b="1" i="1" dirty="0">
                    <a:solidFill>
                      <a:schemeClr val="tx1"/>
                    </a:solidFill>
                    <a:latin typeface="Consolas" pitchFamily="49" charset="0"/>
                    <a:cs typeface="Consolas" pitchFamily="49" charset="0"/>
                  </a:endParaRPr>
                </a:p>
              </p:txBody>
            </p:sp>
            <p:sp>
              <p:nvSpPr>
                <p:cNvPr id="43" name="Oval 42"/>
                <p:cNvSpPr/>
                <p:nvPr/>
              </p:nvSpPr>
              <p:spPr>
                <a:xfrm>
                  <a:off x="3810000" y="4419600"/>
                  <a:ext cx="381000" cy="381000"/>
                </a:xfrm>
                <a:prstGeom prst="ellipse">
                  <a:avLst/>
                </a:prstGeom>
                <a:solidFill>
                  <a:srgbClr val="FFE48F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b="1" dirty="0" smtClean="0">
                      <a:solidFill>
                        <a:schemeClr val="tx1"/>
                      </a:solidFill>
                      <a:latin typeface="Consolas" pitchFamily="49" charset="0"/>
                      <a:cs typeface="Consolas" pitchFamily="49" charset="0"/>
                    </a:rPr>
                    <a:t>a</a:t>
                  </a:r>
                  <a:endParaRPr lang="en-US" b="1" dirty="0">
                    <a:solidFill>
                      <a:schemeClr val="tx1"/>
                    </a:solidFill>
                    <a:latin typeface="Consolas" pitchFamily="49" charset="0"/>
                    <a:cs typeface="Consolas" pitchFamily="49" charset="0"/>
                  </a:endParaRPr>
                </a:p>
              </p:txBody>
            </p:sp>
            <p:sp>
              <p:nvSpPr>
                <p:cNvPr id="44" name="Oval 43"/>
                <p:cNvSpPr/>
                <p:nvPr/>
              </p:nvSpPr>
              <p:spPr>
                <a:xfrm>
                  <a:off x="4267200" y="5715000"/>
                  <a:ext cx="381000" cy="381000"/>
                </a:xfrm>
                <a:prstGeom prst="ellipse">
                  <a:avLst/>
                </a:prstGeom>
                <a:solidFill>
                  <a:srgbClr val="FFE48F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b="1" dirty="0" smtClean="0">
                      <a:solidFill>
                        <a:schemeClr val="tx1"/>
                      </a:solidFill>
                      <a:latin typeface="Consolas" pitchFamily="49" charset="0"/>
                      <a:cs typeface="Consolas" pitchFamily="49" charset="0"/>
                    </a:rPr>
                    <a:t>a</a:t>
                  </a:r>
                  <a:endParaRPr lang="en-US" b="1" dirty="0">
                    <a:solidFill>
                      <a:schemeClr val="tx1"/>
                    </a:solidFill>
                    <a:latin typeface="Consolas" pitchFamily="49" charset="0"/>
                    <a:cs typeface="Consolas" pitchFamily="49" charset="0"/>
                  </a:endParaRPr>
                </a:p>
              </p:txBody>
            </p:sp>
            <p:sp>
              <p:nvSpPr>
                <p:cNvPr id="63" name="Oval 62"/>
                <p:cNvSpPr/>
                <p:nvPr/>
              </p:nvSpPr>
              <p:spPr>
                <a:xfrm>
                  <a:off x="4724400" y="4495800"/>
                  <a:ext cx="381000" cy="381000"/>
                </a:xfrm>
                <a:prstGeom prst="ellipse">
                  <a:avLst/>
                </a:prstGeom>
                <a:solidFill>
                  <a:srgbClr val="FFE48F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000" b="1" dirty="0" smtClean="0">
                      <a:solidFill>
                        <a:schemeClr val="tx1"/>
                      </a:solidFill>
                      <a:latin typeface="Consolas" pitchFamily="49" charset="0"/>
                      <a:cs typeface="Consolas" pitchFamily="49" charset="0"/>
                    </a:rPr>
                    <a:t>/</a:t>
                  </a:r>
                  <a:endParaRPr lang="en-US" sz="1600" b="1" dirty="0">
                    <a:solidFill>
                      <a:schemeClr val="tx1"/>
                    </a:solidFill>
                    <a:latin typeface="Consolas" pitchFamily="49" charset="0"/>
                    <a:cs typeface="Consolas" pitchFamily="49" charset="0"/>
                  </a:endParaRPr>
                </a:p>
              </p:txBody>
            </p:sp>
            <p:sp>
              <p:nvSpPr>
                <p:cNvPr id="66" name="Oval 65"/>
                <p:cNvSpPr/>
                <p:nvPr/>
              </p:nvSpPr>
              <p:spPr>
                <a:xfrm>
                  <a:off x="3962400" y="5105400"/>
                  <a:ext cx="990600" cy="381000"/>
                </a:xfrm>
                <a:prstGeom prst="ellipse">
                  <a:avLst/>
                </a:prstGeom>
                <a:solidFill>
                  <a:srgbClr val="FFE48F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b="1" dirty="0" smtClean="0">
                      <a:solidFill>
                        <a:schemeClr val="tx1"/>
                      </a:solidFill>
                      <a:latin typeface="Consolas" pitchFamily="49" charset="0"/>
                      <a:cs typeface="Consolas" pitchFamily="49" charset="0"/>
                    </a:rPr>
                    <a:t>sum*</a:t>
                  </a:r>
                  <a:endParaRPr lang="en-US" b="1" dirty="0">
                    <a:solidFill>
                      <a:schemeClr val="tx1"/>
                    </a:solidFill>
                    <a:latin typeface="Consolas" pitchFamily="49" charset="0"/>
                    <a:cs typeface="Consolas" pitchFamily="49" charset="0"/>
                  </a:endParaRPr>
                </a:p>
              </p:txBody>
            </p:sp>
            <p:sp>
              <p:nvSpPr>
                <p:cNvPr id="69" name="Oval 68"/>
                <p:cNvSpPr/>
                <p:nvPr/>
              </p:nvSpPr>
              <p:spPr>
                <a:xfrm>
                  <a:off x="5105400" y="5105400"/>
                  <a:ext cx="381000" cy="381000"/>
                </a:xfrm>
                <a:prstGeom prst="ellipse">
                  <a:avLst/>
                </a:prstGeom>
                <a:solidFill>
                  <a:srgbClr val="FFE48F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b="1" dirty="0" smtClean="0">
                      <a:solidFill>
                        <a:schemeClr val="tx1"/>
                      </a:solidFill>
                      <a:latin typeface="Consolas" pitchFamily="49" charset="0"/>
                      <a:cs typeface="Consolas" pitchFamily="49" charset="0"/>
                    </a:rPr>
                    <a:t>k</a:t>
                  </a:r>
                  <a:endParaRPr lang="en-US" b="1" dirty="0">
                    <a:solidFill>
                      <a:schemeClr val="tx1"/>
                    </a:solidFill>
                    <a:latin typeface="Consolas" pitchFamily="49" charset="0"/>
                    <a:cs typeface="Consolas" pitchFamily="49" charset="0"/>
                  </a:endParaRPr>
                </a:p>
              </p:txBody>
            </p:sp>
            <p:cxnSp>
              <p:nvCxnSpPr>
                <p:cNvPr id="71" name="Straight Arrow Connector 70"/>
                <p:cNvCxnSpPr>
                  <a:stCxn id="63" idx="3"/>
                  <a:endCxn id="66" idx="0"/>
                </p:cNvCxnSpPr>
                <p:nvPr/>
              </p:nvCxnSpPr>
              <p:spPr>
                <a:xfrm rot="5400000">
                  <a:off x="4476750" y="4801954"/>
                  <a:ext cx="284396" cy="322496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Arrow Connector 71"/>
                <p:cNvCxnSpPr>
                  <a:stCxn id="63" idx="5"/>
                  <a:endCxn id="69" idx="0"/>
                </p:cNvCxnSpPr>
                <p:nvPr/>
              </p:nvCxnSpPr>
              <p:spPr>
                <a:xfrm rot="16200000" flipH="1">
                  <a:off x="5030554" y="4840054"/>
                  <a:ext cx="284396" cy="246296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Arrow Connector 74"/>
                <p:cNvCxnSpPr>
                  <a:stCxn id="66" idx="4"/>
                  <a:endCxn id="44" idx="0"/>
                </p:cNvCxnSpPr>
                <p:nvPr/>
              </p:nvCxnSpPr>
              <p:spPr>
                <a:xfrm rot="5400000">
                  <a:off x="4343400" y="5600700"/>
                  <a:ext cx="228600" cy="1588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Arrow Connector 77"/>
                <p:cNvCxnSpPr>
                  <a:stCxn id="35" idx="3"/>
                  <a:endCxn id="43" idx="7"/>
                </p:cNvCxnSpPr>
                <p:nvPr/>
              </p:nvCxnSpPr>
              <p:spPr>
                <a:xfrm rot="5400000">
                  <a:off x="4135204" y="4211404"/>
                  <a:ext cx="263992" cy="263992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Straight Arrow Connector 81"/>
                <p:cNvCxnSpPr>
                  <a:stCxn id="35" idx="5"/>
                  <a:endCxn id="63" idx="0"/>
                </p:cNvCxnSpPr>
                <p:nvPr/>
              </p:nvCxnSpPr>
              <p:spPr>
                <a:xfrm rot="16200000" flipH="1">
                  <a:off x="4649554" y="4230454"/>
                  <a:ext cx="284396" cy="246296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9" name="Rectangle 88"/>
              <p:cNvSpPr/>
              <p:nvPr/>
            </p:nvSpPr>
            <p:spPr>
              <a:xfrm>
                <a:off x="908103" y="4548699"/>
                <a:ext cx="838200" cy="276999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b="1" dirty="0" smtClean="0">
                    <a:solidFill>
                      <a:schemeClr val="accent3">
                        <a:lumMod val="75000"/>
                      </a:schemeClr>
                    </a:solidFill>
                  </a:rPr>
                  <a:t>sum.dll</a:t>
                </a:r>
                <a:endParaRPr lang="en-US" sz="1200" dirty="0">
                  <a:solidFill>
                    <a:schemeClr val="accent3">
                      <a:lumMod val="75000"/>
                    </a:schemeClr>
                  </a:solidFill>
                </a:endParaRPr>
              </a:p>
            </p:txBody>
          </p:sp>
          <p:sp>
            <p:nvSpPr>
              <p:cNvPr id="92" name="Rectangle 91"/>
              <p:cNvSpPr/>
              <p:nvPr/>
            </p:nvSpPr>
            <p:spPr>
              <a:xfrm>
                <a:off x="1204086" y="3330129"/>
                <a:ext cx="838199" cy="276999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b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minus.dll</a:t>
                </a:r>
                <a:endParaRPr lang="en-US" sz="1200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93" name="Rectangle 92"/>
              <p:cNvSpPr/>
              <p:nvPr/>
            </p:nvSpPr>
            <p:spPr>
              <a:xfrm>
                <a:off x="2644329" y="3939729"/>
                <a:ext cx="1066800" cy="276999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b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mrdivide.dll</a:t>
                </a:r>
                <a:endParaRPr lang="en-US" sz="1200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  <p:sp>
          <p:nvSpPr>
            <p:cNvPr id="153" name="Rectangle 152"/>
            <p:cNvSpPr/>
            <p:nvPr/>
          </p:nvSpPr>
          <p:spPr>
            <a:xfrm>
              <a:off x="6647180" y="2970580"/>
              <a:ext cx="2286000" cy="32778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00" dirty="0" smtClean="0"/>
                <a:t>L103:</a:t>
              </a:r>
            </a:p>
            <a:p>
              <a:r>
                <a:rPr lang="en-US" sz="900" dirty="0" smtClean="0"/>
                <a:t> cvt.u32.u16 t106, %</a:t>
              </a:r>
              <a:r>
                <a:rPr lang="en-US" sz="900" dirty="0" err="1" smtClean="0"/>
                <a:t>nctaid.y</a:t>
              </a:r>
              <a:r>
                <a:rPr lang="en-US" sz="900" dirty="0" smtClean="0"/>
                <a:t> ;</a:t>
              </a:r>
            </a:p>
            <a:p>
              <a:r>
                <a:rPr lang="en-US" sz="900" dirty="0" smtClean="0"/>
                <a:t> cvt.u32.u16 t107, %</a:t>
              </a:r>
              <a:r>
                <a:rPr lang="en-US" sz="900" dirty="0" err="1" smtClean="0"/>
                <a:t>ctaid.x</a:t>
              </a:r>
              <a:r>
                <a:rPr lang="en-US" sz="900" dirty="0" smtClean="0"/>
                <a:t> ;</a:t>
              </a:r>
            </a:p>
            <a:p>
              <a:r>
                <a:rPr lang="en-US" sz="900" dirty="0" smtClean="0"/>
                <a:t> mul.lo.u32 t105, t106, t107 ;</a:t>
              </a:r>
            </a:p>
            <a:p>
              <a:r>
                <a:rPr lang="en-US" sz="900" dirty="0" smtClean="0"/>
                <a:t> cvt.u32.u16 t108, %</a:t>
              </a:r>
              <a:r>
                <a:rPr lang="en-US" sz="900" dirty="0" err="1" smtClean="0"/>
                <a:t>ctaid.y</a:t>
              </a:r>
              <a:r>
                <a:rPr lang="en-US" sz="900" dirty="0" smtClean="0"/>
                <a:t> ;</a:t>
              </a:r>
            </a:p>
            <a:p>
              <a:r>
                <a:rPr lang="en-US" sz="900" dirty="0" smtClean="0"/>
                <a:t> add.u32 t104, t105, t108 ;</a:t>
              </a:r>
            </a:p>
            <a:p>
              <a:r>
                <a:rPr lang="en-US" sz="900" dirty="0" smtClean="0"/>
                <a:t> cvt.u32.u16 t109, %</a:t>
              </a:r>
              <a:r>
                <a:rPr lang="en-US" sz="900" dirty="0" err="1" smtClean="0"/>
                <a:t>ntid.x</a:t>
              </a:r>
              <a:r>
                <a:rPr lang="en-US" sz="900" dirty="0" smtClean="0"/>
                <a:t> ;</a:t>
              </a:r>
            </a:p>
            <a:p>
              <a:r>
                <a:rPr lang="en-US" sz="900" dirty="0" smtClean="0"/>
                <a:t> mul.lo.u32 t103, t104, t109 ;</a:t>
              </a:r>
            </a:p>
            <a:p>
              <a:r>
                <a:rPr lang="en-US" sz="900" dirty="0" smtClean="0"/>
                <a:t> cvt.u32.u16 t110, %</a:t>
              </a:r>
              <a:r>
                <a:rPr lang="en-US" sz="900" dirty="0" err="1" smtClean="0"/>
                <a:t>tid.x</a:t>
              </a:r>
              <a:r>
                <a:rPr lang="en-US" sz="900" dirty="0" smtClean="0"/>
                <a:t> ;</a:t>
              </a:r>
            </a:p>
            <a:p>
              <a:r>
                <a:rPr lang="en-US" sz="900" dirty="0" smtClean="0"/>
                <a:t> add.u32 t100, t103, t110 ;</a:t>
              </a:r>
            </a:p>
            <a:p>
              <a:r>
                <a:rPr lang="en-US" sz="900" dirty="0" smtClean="0"/>
                <a:t> ld.param.u32 t111, [__KERNELPARAM+0] ;</a:t>
              </a:r>
            </a:p>
            <a:p>
              <a:r>
                <a:rPr lang="en-US" sz="900" dirty="0" smtClean="0"/>
                <a:t> setp.ge.u32 p112, t100, t111 ;</a:t>
              </a:r>
            </a:p>
            <a:p>
              <a:r>
                <a:rPr lang="en-US" sz="900" dirty="0" smtClean="0"/>
                <a:t>@p112 bra  L101 ;</a:t>
              </a:r>
            </a:p>
            <a:p>
              <a:endParaRPr lang="en-US" sz="900" dirty="0" smtClean="0"/>
            </a:p>
            <a:p>
              <a:r>
                <a:rPr lang="en-US" sz="900" dirty="0" smtClean="0"/>
                <a:t>L100:</a:t>
              </a:r>
            </a:p>
            <a:p>
              <a:r>
                <a:rPr lang="en-US" sz="900" dirty="0" smtClean="0"/>
                <a:t> ld.param.u32 t113, [__BUFFER_0+0] ;</a:t>
              </a:r>
            </a:p>
            <a:p>
              <a:r>
                <a:rPr lang="en-US" sz="900" dirty="0" smtClean="0"/>
                <a:t> mul.lo.u32 t114, t100, 4U ;</a:t>
              </a:r>
            </a:p>
            <a:p>
              <a:r>
                <a:rPr lang="en-US" sz="900" dirty="0" smtClean="0"/>
                <a:t> add.u32 t102, t113, t114 ;</a:t>
              </a:r>
            </a:p>
            <a:p>
              <a:r>
                <a:rPr lang="en-US" sz="900" dirty="0" smtClean="0"/>
                <a:t> mov.f32 t116, 0f3f800000 ;</a:t>
              </a:r>
            </a:p>
            <a:p>
              <a:r>
                <a:rPr lang="en-US" sz="900" dirty="0" smtClean="0"/>
                <a:t> ld.param.b32 t117, [__CONST_0+0] ;</a:t>
              </a:r>
            </a:p>
            <a:p>
              <a:r>
                <a:rPr lang="en-US" sz="900" dirty="0" smtClean="0"/>
                <a:t> sub.f32 t115, t116, t117 ;</a:t>
              </a:r>
            </a:p>
            <a:p>
              <a:r>
                <a:rPr lang="en-US" sz="900" dirty="0" smtClean="0"/>
                <a:t> mov.f32 t101, t115 ;</a:t>
              </a:r>
            </a:p>
            <a:p>
              <a:r>
                <a:rPr lang="en-US" sz="900" dirty="0" smtClean="0"/>
                <a:t> st.global.f32 [t102+0], t101 ;</a:t>
              </a:r>
            </a:p>
          </p:txBody>
        </p:sp>
        <p:sp>
          <p:nvSpPr>
            <p:cNvPr id="161" name="Rectangle 160"/>
            <p:cNvSpPr/>
            <p:nvPr/>
          </p:nvSpPr>
          <p:spPr>
            <a:xfrm>
              <a:off x="2636520" y="3810000"/>
              <a:ext cx="3810000" cy="16004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2"/>
              <a:r>
                <a:rPr lang="en-US" sz="1400" dirty="0" smtClean="0"/>
                <a:t>Compute:</a:t>
              </a:r>
            </a:p>
            <a:p>
              <a:pPr lvl="2"/>
              <a:r>
                <a:rPr lang="en-US" sz="1400" dirty="0" smtClean="0"/>
                <a:t>   - thread groupings</a:t>
              </a:r>
            </a:p>
            <a:p>
              <a:pPr lvl="2"/>
              <a:r>
                <a:rPr lang="en-US" sz="1400" dirty="0" smtClean="0"/>
                <a:t>   - # threads</a:t>
              </a:r>
            </a:p>
            <a:p>
              <a:pPr lvl="2"/>
              <a:r>
                <a:rPr lang="en-US" sz="1400" dirty="0" smtClean="0"/>
                <a:t>   - # kernel dispatches</a:t>
              </a:r>
            </a:p>
            <a:p>
              <a:pPr lvl="2"/>
              <a:r>
                <a:rPr lang="en-US" sz="1400" b="1" dirty="0" smtClean="0"/>
                <a:t>Minimize Memory Latency</a:t>
              </a:r>
            </a:p>
            <a:p>
              <a:pPr lvl="2"/>
              <a:r>
                <a:rPr lang="en-US" sz="1400" b="1" dirty="0" smtClean="0"/>
                <a:t>Maximize Parallelism</a:t>
              </a:r>
            </a:p>
            <a:p>
              <a:pPr lvl="2"/>
              <a:r>
                <a:rPr lang="en-US" sz="1400" b="1" dirty="0" smtClean="0"/>
                <a:t>Subject to Hardware Constraints</a:t>
              </a:r>
            </a:p>
          </p:txBody>
        </p:sp>
        <p:sp>
          <p:nvSpPr>
            <p:cNvPr id="162" name="Right Arrow 161"/>
            <p:cNvSpPr/>
            <p:nvPr/>
          </p:nvSpPr>
          <p:spPr>
            <a:xfrm>
              <a:off x="2971800" y="4343400"/>
              <a:ext cx="533400" cy="457200"/>
            </a:xfrm>
            <a:prstGeom prst="rightArrow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Right Arrow 162"/>
            <p:cNvSpPr/>
            <p:nvPr/>
          </p:nvSpPr>
          <p:spPr>
            <a:xfrm>
              <a:off x="6019800" y="4343400"/>
              <a:ext cx="533400" cy="457200"/>
            </a:xfrm>
            <a:prstGeom prst="rightArrow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itle 7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Jacket Underneath the Hood</a:t>
            </a:r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>
            <a:off x="0" y="251460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a – mean(a) </a:t>
            </a:r>
            <a:r>
              <a:rPr lang="en-US" b="1" dirty="0" smtClean="0">
                <a:solidFill>
                  <a:srgbClr val="FF9900"/>
                </a:solidFill>
                <a:latin typeface="Consolas" pitchFamily="49" charset="0"/>
                <a:ea typeface="DotumChe" pitchFamily="49" charset="-127"/>
                <a:cs typeface="Consolas" pitchFamily="49" charset="0"/>
              </a:rPr>
              <a:t>-&gt;</a:t>
            </a:r>
            <a:r>
              <a:rPr lang="en-US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 </a:t>
            </a:r>
            <a:r>
              <a:rPr lang="en-US" b="1" dirty="0" smtClean="0">
                <a:ea typeface="DotumChe" pitchFamily="49" charset="-127"/>
                <a:cs typeface="Consolas" pitchFamily="49" charset="0"/>
              </a:rPr>
              <a:t>intermediate representations</a:t>
            </a:r>
            <a:r>
              <a:rPr lang="en-US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 </a:t>
            </a:r>
            <a:r>
              <a:rPr lang="en-US" b="1" dirty="0" smtClean="0">
                <a:solidFill>
                  <a:srgbClr val="FF9900"/>
                </a:solidFill>
                <a:latin typeface="Consolas" pitchFamily="49" charset="0"/>
                <a:ea typeface="DotumChe" pitchFamily="49" charset="-127"/>
                <a:cs typeface="Consolas" pitchFamily="49" charset="0"/>
              </a:rPr>
              <a:t>-&gt;</a:t>
            </a:r>
            <a:r>
              <a:rPr lang="en-US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 </a:t>
            </a:r>
            <a:r>
              <a:rPr lang="en-US" b="1" dirty="0" smtClean="0">
                <a:ea typeface="DotumChe" pitchFamily="49" charset="-127"/>
                <a:cs typeface="Consolas" pitchFamily="49" charset="0"/>
              </a:rPr>
              <a:t>SPMD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3200400" y="2788920"/>
            <a:ext cx="3505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latin typeface="Consolas" pitchFamily="49" charset="0"/>
                <a:cs typeface="Consolas" pitchFamily="49" charset="0"/>
              </a:rPr>
              <a:t>Control/Data flow optimizations</a:t>
            </a:r>
          </a:p>
          <a:p>
            <a:pPr algn="ctr"/>
            <a:r>
              <a:rPr lang="en-US" sz="1100" dirty="0" smtClean="0">
                <a:latin typeface="Consolas" pitchFamily="49" charset="0"/>
                <a:cs typeface="Consolas" pitchFamily="49" charset="0"/>
              </a:rPr>
              <a:t>Data layout planning</a:t>
            </a:r>
            <a:endParaRPr lang="en-US" sz="11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8299487" y="3810000"/>
            <a:ext cx="6921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ea typeface="DotumChe" pitchFamily="49" charset="-127"/>
                <a:cs typeface="Consolas" pitchFamily="49" charset="0"/>
              </a:rPr>
              <a:t>(PTX)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887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8"/>
          <p:cNvSpPr>
            <a:spLocks noGrp="1"/>
          </p:cNvSpPr>
          <p:nvPr>
            <p:ph idx="1"/>
          </p:nvPr>
        </p:nvSpPr>
        <p:spPr>
          <a:xfrm>
            <a:off x="327285" y="1981200"/>
            <a:ext cx="8382000" cy="4419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What does </a:t>
            </a:r>
            <a:r>
              <a:rPr lang="en-US" sz="1600" dirty="0" smtClean="0"/>
              <a:t> </a:t>
            </a:r>
            <a:r>
              <a:rPr lang="en-US" sz="240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a – mean(a)</a:t>
            </a:r>
            <a:r>
              <a:rPr lang="en-US" sz="105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 </a:t>
            </a:r>
            <a:r>
              <a:rPr lang="en-US" sz="2800" dirty="0" smtClean="0"/>
              <a:t> do?</a:t>
            </a:r>
            <a:endParaRPr lang="en-US" sz="500" dirty="0" smtClean="0"/>
          </a:p>
        </p:txBody>
      </p:sp>
      <p:grpSp>
        <p:nvGrpSpPr>
          <p:cNvPr id="2" name="Group 167"/>
          <p:cNvGrpSpPr/>
          <p:nvPr/>
        </p:nvGrpSpPr>
        <p:grpSpPr>
          <a:xfrm>
            <a:off x="478863" y="3072180"/>
            <a:ext cx="8454317" cy="3277820"/>
            <a:chOff x="478863" y="2970580"/>
            <a:chExt cx="8454317" cy="3277820"/>
          </a:xfrm>
        </p:grpSpPr>
        <p:grpSp>
          <p:nvGrpSpPr>
            <p:cNvPr id="3" name="Group 166"/>
            <p:cNvGrpSpPr/>
            <p:nvPr/>
          </p:nvGrpSpPr>
          <p:grpSpPr>
            <a:xfrm>
              <a:off x="3185160" y="3429000"/>
              <a:ext cx="3063240" cy="2361312"/>
              <a:chOff x="3185160" y="3525964"/>
              <a:chExt cx="3063240" cy="2361312"/>
            </a:xfrm>
          </p:grpSpPr>
          <p:cxnSp>
            <p:nvCxnSpPr>
              <p:cNvPr id="166" name="Straight Connector 165"/>
              <p:cNvCxnSpPr/>
              <p:nvPr/>
            </p:nvCxnSpPr>
            <p:spPr>
              <a:xfrm rot="5400000">
                <a:off x="5058611" y="4695391"/>
                <a:ext cx="2359216" cy="20362"/>
              </a:xfrm>
              <a:prstGeom prst="line">
                <a:avLst/>
              </a:prstGeom>
              <a:ln w="57150">
                <a:solidFill>
                  <a:srgbClr val="FF9900">
                    <a:alpha val="92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Straight Connector 164"/>
              <p:cNvCxnSpPr/>
              <p:nvPr/>
            </p:nvCxnSpPr>
            <p:spPr>
              <a:xfrm rot="5400000">
                <a:off x="2015733" y="4697487"/>
                <a:ext cx="2359216" cy="20362"/>
              </a:xfrm>
              <a:prstGeom prst="line">
                <a:avLst/>
              </a:prstGeom>
              <a:ln w="57150">
                <a:solidFill>
                  <a:srgbClr val="FF9900">
                    <a:alpha val="92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" name="Group 95"/>
            <p:cNvGrpSpPr/>
            <p:nvPr/>
          </p:nvGrpSpPr>
          <p:grpSpPr>
            <a:xfrm>
              <a:off x="478863" y="3517900"/>
              <a:ext cx="2507043" cy="2209800"/>
              <a:chOff x="1204086" y="3276600"/>
              <a:chExt cx="2507043" cy="2209800"/>
            </a:xfrm>
          </p:grpSpPr>
          <p:grpSp>
            <p:nvGrpSpPr>
              <p:cNvPr id="5" name="Group 84"/>
              <p:cNvGrpSpPr/>
              <p:nvPr/>
            </p:nvGrpSpPr>
            <p:grpSpPr>
              <a:xfrm>
                <a:off x="1447800" y="3276600"/>
                <a:ext cx="1676400" cy="2209800"/>
                <a:chOff x="3810000" y="3886200"/>
                <a:chExt cx="1676400" cy="2209800"/>
              </a:xfrm>
            </p:grpSpPr>
            <p:sp>
              <p:nvSpPr>
                <p:cNvPr id="35" name="Oval 34"/>
                <p:cNvSpPr/>
                <p:nvPr/>
              </p:nvSpPr>
              <p:spPr>
                <a:xfrm>
                  <a:off x="4343400" y="3886200"/>
                  <a:ext cx="381000" cy="381000"/>
                </a:xfrm>
                <a:prstGeom prst="ellipse">
                  <a:avLst/>
                </a:prstGeom>
                <a:solidFill>
                  <a:srgbClr val="FFE48F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400" b="1" dirty="0" smtClean="0">
                      <a:solidFill>
                        <a:schemeClr val="tx1"/>
                      </a:solidFill>
                      <a:latin typeface="Consolas" pitchFamily="49" charset="0"/>
                      <a:cs typeface="Consolas" pitchFamily="49" charset="0"/>
                    </a:rPr>
                    <a:t>-</a:t>
                  </a:r>
                  <a:endParaRPr lang="en-US" b="1" i="1" dirty="0">
                    <a:solidFill>
                      <a:schemeClr val="tx1"/>
                    </a:solidFill>
                    <a:latin typeface="Consolas" pitchFamily="49" charset="0"/>
                    <a:cs typeface="Consolas" pitchFamily="49" charset="0"/>
                  </a:endParaRPr>
                </a:p>
              </p:txBody>
            </p:sp>
            <p:sp>
              <p:nvSpPr>
                <p:cNvPr id="43" name="Oval 42"/>
                <p:cNvSpPr/>
                <p:nvPr/>
              </p:nvSpPr>
              <p:spPr>
                <a:xfrm>
                  <a:off x="3810000" y="4419600"/>
                  <a:ext cx="381000" cy="381000"/>
                </a:xfrm>
                <a:prstGeom prst="ellipse">
                  <a:avLst/>
                </a:prstGeom>
                <a:solidFill>
                  <a:srgbClr val="FFE48F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b="1" dirty="0" smtClean="0">
                      <a:solidFill>
                        <a:schemeClr val="tx1"/>
                      </a:solidFill>
                      <a:latin typeface="Consolas" pitchFamily="49" charset="0"/>
                      <a:cs typeface="Consolas" pitchFamily="49" charset="0"/>
                    </a:rPr>
                    <a:t>a</a:t>
                  </a:r>
                  <a:endParaRPr lang="en-US" b="1" dirty="0">
                    <a:solidFill>
                      <a:schemeClr val="tx1"/>
                    </a:solidFill>
                    <a:latin typeface="Consolas" pitchFamily="49" charset="0"/>
                    <a:cs typeface="Consolas" pitchFamily="49" charset="0"/>
                  </a:endParaRPr>
                </a:p>
              </p:txBody>
            </p:sp>
            <p:sp>
              <p:nvSpPr>
                <p:cNvPr id="44" name="Oval 43"/>
                <p:cNvSpPr/>
                <p:nvPr/>
              </p:nvSpPr>
              <p:spPr>
                <a:xfrm>
                  <a:off x="4267200" y="5715000"/>
                  <a:ext cx="381000" cy="381000"/>
                </a:xfrm>
                <a:prstGeom prst="ellipse">
                  <a:avLst/>
                </a:prstGeom>
                <a:solidFill>
                  <a:srgbClr val="FFE48F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b="1" dirty="0" smtClean="0">
                      <a:solidFill>
                        <a:schemeClr val="tx1"/>
                      </a:solidFill>
                      <a:latin typeface="Consolas" pitchFamily="49" charset="0"/>
                      <a:cs typeface="Consolas" pitchFamily="49" charset="0"/>
                    </a:rPr>
                    <a:t>a</a:t>
                  </a:r>
                  <a:endParaRPr lang="en-US" b="1" dirty="0">
                    <a:solidFill>
                      <a:schemeClr val="tx1"/>
                    </a:solidFill>
                    <a:latin typeface="Consolas" pitchFamily="49" charset="0"/>
                    <a:cs typeface="Consolas" pitchFamily="49" charset="0"/>
                  </a:endParaRPr>
                </a:p>
              </p:txBody>
            </p:sp>
            <p:sp>
              <p:nvSpPr>
                <p:cNvPr id="63" name="Oval 62"/>
                <p:cNvSpPr/>
                <p:nvPr/>
              </p:nvSpPr>
              <p:spPr>
                <a:xfrm>
                  <a:off x="4724400" y="4495800"/>
                  <a:ext cx="381000" cy="381000"/>
                </a:xfrm>
                <a:prstGeom prst="ellipse">
                  <a:avLst/>
                </a:prstGeom>
                <a:solidFill>
                  <a:srgbClr val="FFE48F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000" b="1" dirty="0" smtClean="0">
                      <a:solidFill>
                        <a:schemeClr val="tx1"/>
                      </a:solidFill>
                      <a:latin typeface="Consolas" pitchFamily="49" charset="0"/>
                      <a:cs typeface="Consolas" pitchFamily="49" charset="0"/>
                    </a:rPr>
                    <a:t>/</a:t>
                  </a:r>
                  <a:endParaRPr lang="en-US" sz="1600" b="1" dirty="0">
                    <a:solidFill>
                      <a:schemeClr val="tx1"/>
                    </a:solidFill>
                    <a:latin typeface="Consolas" pitchFamily="49" charset="0"/>
                    <a:cs typeface="Consolas" pitchFamily="49" charset="0"/>
                  </a:endParaRPr>
                </a:p>
              </p:txBody>
            </p:sp>
            <p:sp>
              <p:nvSpPr>
                <p:cNvPr id="66" name="Oval 65"/>
                <p:cNvSpPr/>
                <p:nvPr/>
              </p:nvSpPr>
              <p:spPr>
                <a:xfrm>
                  <a:off x="3962400" y="5105400"/>
                  <a:ext cx="990600" cy="381000"/>
                </a:xfrm>
                <a:prstGeom prst="ellipse">
                  <a:avLst/>
                </a:prstGeom>
                <a:solidFill>
                  <a:srgbClr val="FFE48F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b="1" dirty="0" smtClean="0">
                      <a:solidFill>
                        <a:schemeClr val="tx1"/>
                      </a:solidFill>
                      <a:latin typeface="Consolas" pitchFamily="49" charset="0"/>
                      <a:cs typeface="Consolas" pitchFamily="49" charset="0"/>
                    </a:rPr>
                    <a:t>sum*</a:t>
                  </a:r>
                  <a:endParaRPr lang="en-US" b="1" dirty="0">
                    <a:solidFill>
                      <a:schemeClr val="tx1"/>
                    </a:solidFill>
                    <a:latin typeface="Consolas" pitchFamily="49" charset="0"/>
                    <a:cs typeface="Consolas" pitchFamily="49" charset="0"/>
                  </a:endParaRPr>
                </a:p>
              </p:txBody>
            </p:sp>
            <p:sp>
              <p:nvSpPr>
                <p:cNvPr id="69" name="Oval 68"/>
                <p:cNvSpPr/>
                <p:nvPr/>
              </p:nvSpPr>
              <p:spPr>
                <a:xfrm>
                  <a:off x="5105400" y="5105400"/>
                  <a:ext cx="381000" cy="381000"/>
                </a:xfrm>
                <a:prstGeom prst="ellipse">
                  <a:avLst/>
                </a:prstGeom>
                <a:solidFill>
                  <a:srgbClr val="FFE48F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b="1" dirty="0" smtClean="0">
                      <a:solidFill>
                        <a:schemeClr val="tx1"/>
                      </a:solidFill>
                      <a:latin typeface="Consolas" pitchFamily="49" charset="0"/>
                      <a:cs typeface="Consolas" pitchFamily="49" charset="0"/>
                    </a:rPr>
                    <a:t>k</a:t>
                  </a:r>
                  <a:endParaRPr lang="en-US" b="1" dirty="0">
                    <a:solidFill>
                      <a:schemeClr val="tx1"/>
                    </a:solidFill>
                    <a:latin typeface="Consolas" pitchFamily="49" charset="0"/>
                    <a:cs typeface="Consolas" pitchFamily="49" charset="0"/>
                  </a:endParaRPr>
                </a:p>
              </p:txBody>
            </p:sp>
            <p:cxnSp>
              <p:nvCxnSpPr>
                <p:cNvPr id="71" name="Straight Arrow Connector 70"/>
                <p:cNvCxnSpPr>
                  <a:stCxn id="63" idx="3"/>
                  <a:endCxn id="66" idx="0"/>
                </p:cNvCxnSpPr>
                <p:nvPr/>
              </p:nvCxnSpPr>
              <p:spPr>
                <a:xfrm rot="5400000">
                  <a:off x="4476750" y="4801954"/>
                  <a:ext cx="284396" cy="322496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Arrow Connector 71"/>
                <p:cNvCxnSpPr>
                  <a:stCxn id="63" idx="5"/>
                  <a:endCxn id="69" idx="0"/>
                </p:cNvCxnSpPr>
                <p:nvPr/>
              </p:nvCxnSpPr>
              <p:spPr>
                <a:xfrm rot="16200000" flipH="1">
                  <a:off x="5030554" y="4840054"/>
                  <a:ext cx="284396" cy="246296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Arrow Connector 74"/>
                <p:cNvCxnSpPr>
                  <a:stCxn id="66" idx="4"/>
                  <a:endCxn id="44" idx="0"/>
                </p:cNvCxnSpPr>
                <p:nvPr/>
              </p:nvCxnSpPr>
              <p:spPr>
                <a:xfrm rot="5400000">
                  <a:off x="4343400" y="5600700"/>
                  <a:ext cx="228600" cy="1588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Arrow Connector 77"/>
                <p:cNvCxnSpPr>
                  <a:stCxn id="35" idx="3"/>
                  <a:endCxn id="43" idx="7"/>
                </p:cNvCxnSpPr>
                <p:nvPr/>
              </p:nvCxnSpPr>
              <p:spPr>
                <a:xfrm rot="5400000">
                  <a:off x="4135204" y="4211404"/>
                  <a:ext cx="263992" cy="263992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Straight Arrow Connector 81"/>
                <p:cNvCxnSpPr>
                  <a:stCxn id="35" idx="5"/>
                  <a:endCxn id="63" idx="0"/>
                </p:cNvCxnSpPr>
                <p:nvPr/>
              </p:nvCxnSpPr>
              <p:spPr>
                <a:xfrm rot="16200000" flipH="1">
                  <a:off x="4649554" y="4230454"/>
                  <a:ext cx="284396" cy="246296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2" name="Rectangle 91"/>
              <p:cNvSpPr/>
              <p:nvPr/>
            </p:nvSpPr>
            <p:spPr>
              <a:xfrm>
                <a:off x="1204086" y="3330129"/>
                <a:ext cx="838199" cy="276999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b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minus.dll</a:t>
                </a:r>
                <a:endParaRPr lang="en-US" sz="1200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93" name="Rectangle 92"/>
              <p:cNvSpPr/>
              <p:nvPr/>
            </p:nvSpPr>
            <p:spPr>
              <a:xfrm>
                <a:off x="2644329" y="3939729"/>
                <a:ext cx="1066800" cy="276999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b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mrdivide.dll</a:t>
                </a:r>
                <a:endParaRPr lang="en-US" sz="1200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89" name="Rectangle 88"/>
              <p:cNvSpPr/>
              <p:nvPr/>
            </p:nvSpPr>
            <p:spPr>
              <a:xfrm>
                <a:off x="2676825" y="3673029"/>
                <a:ext cx="838200" cy="276999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b="1" dirty="0" smtClean="0">
                    <a:solidFill>
                      <a:schemeClr val="accent3">
                        <a:lumMod val="75000"/>
                      </a:schemeClr>
                    </a:solidFill>
                  </a:rPr>
                  <a:t>mean.dll</a:t>
                </a:r>
                <a:endParaRPr lang="en-US" sz="1200" dirty="0">
                  <a:solidFill>
                    <a:schemeClr val="accent3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153" name="Rectangle 152"/>
            <p:cNvSpPr/>
            <p:nvPr/>
          </p:nvSpPr>
          <p:spPr>
            <a:xfrm>
              <a:off x="6647180" y="2970580"/>
              <a:ext cx="2286000" cy="32778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00" dirty="0" smtClean="0"/>
                <a:t>L103:</a:t>
              </a:r>
            </a:p>
            <a:p>
              <a:r>
                <a:rPr lang="en-US" sz="900" dirty="0" smtClean="0"/>
                <a:t> cvt.u32.u16 t106, %</a:t>
              </a:r>
              <a:r>
                <a:rPr lang="en-US" sz="900" dirty="0" err="1" smtClean="0"/>
                <a:t>nctaid.y</a:t>
              </a:r>
              <a:r>
                <a:rPr lang="en-US" sz="900" dirty="0" smtClean="0"/>
                <a:t> ;</a:t>
              </a:r>
            </a:p>
            <a:p>
              <a:r>
                <a:rPr lang="en-US" sz="900" dirty="0" smtClean="0"/>
                <a:t> cvt.u32.u16 t107, %</a:t>
              </a:r>
              <a:r>
                <a:rPr lang="en-US" sz="900" dirty="0" err="1" smtClean="0"/>
                <a:t>ctaid.x</a:t>
              </a:r>
              <a:r>
                <a:rPr lang="en-US" sz="900" dirty="0" smtClean="0"/>
                <a:t> ;</a:t>
              </a:r>
            </a:p>
            <a:p>
              <a:r>
                <a:rPr lang="en-US" sz="900" dirty="0" smtClean="0"/>
                <a:t> mul.lo.u32 t105, t106, t107 ;</a:t>
              </a:r>
            </a:p>
            <a:p>
              <a:r>
                <a:rPr lang="en-US" sz="900" dirty="0" smtClean="0"/>
                <a:t> cvt.u32.u16 t108, %</a:t>
              </a:r>
              <a:r>
                <a:rPr lang="en-US" sz="900" dirty="0" err="1" smtClean="0"/>
                <a:t>ctaid.y</a:t>
              </a:r>
              <a:r>
                <a:rPr lang="en-US" sz="900" dirty="0" smtClean="0"/>
                <a:t> ;</a:t>
              </a:r>
            </a:p>
            <a:p>
              <a:r>
                <a:rPr lang="en-US" sz="900" dirty="0" smtClean="0"/>
                <a:t> add.u32 t104, t105, t108 ;</a:t>
              </a:r>
            </a:p>
            <a:p>
              <a:r>
                <a:rPr lang="en-US" sz="900" dirty="0" smtClean="0"/>
                <a:t> cvt.u32.u16 t109, %</a:t>
              </a:r>
              <a:r>
                <a:rPr lang="en-US" sz="900" dirty="0" err="1" smtClean="0"/>
                <a:t>ntid.x</a:t>
              </a:r>
              <a:r>
                <a:rPr lang="en-US" sz="900" dirty="0" smtClean="0"/>
                <a:t> ;</a:t>
              </a:r>
            </a:p>
            <a:p>
              <a:r>
                <a:rPr lang="en-US" sz="900" dirty="0" smtClean="0"/>
                <a:t> mul.lo.u32 t103, t104, t109 ;</a:t>
              </a:r>
            </a:p>
            <a:p>
              <a:r>
                <a:rPr lang="en-US" sz="900" dirty="0" smtClean="0"/>
                <a:t> cvt.u32.u16 t110, %</a:t>
              </a:r>
              <a:r>
                <a:rPr lang="en-US" sz="900" dirty="0" err="1" smtClean="0"/>
                <a:t>tid.x</a:t>
              </a:r>
              <a:r>
                <a:rPr lang="en-US" sz="900" dirty="0" smtClean="0"/>
                <a:t> ;</a:t>
              </a:r>
            </a:p>
            <a:p>
              <a:r>
                <a:rPr lang="en-US" sz="900" dirty="0" smtClean="0"/>
                <a:t> add.u32 t100, t103, t110 ;</a:t>
              </a:r>
            </a:p>
            <a:p>
              <a:r>
                <a:rPr lang="en-US" sz="900" dirty="0" smtClean="0"/>
                <a:t> ld.param.u32 t111, [__KERNELPARAM+0] ;</a:t>
              </a:r>
            </a:p>
            <a:p>
              <a:r>
                <a:rPr lang="en-US" sz="900" dirty="0" smtClean="0"/>
                <a:t> setp.ge.u32 p112, t100, t111 ;</a:t>
              </a:r>
            </a:p>
            <a:p>
              <a:r>
                <a:rPr lang="en-US" sz="900" dirty="0" smtClean="0"/>
                <a:t>@p112 bra  L101 ;</a:t>
              </a:r>
            </a:p>
            <a:p>
              <a:endParaRPr lang="en-US" sz="900" dirty="0" smtClean="0"/>
            </a:p>
            <a:p>
              <a:r>
                <a:rPr lang="en-US" sz="900" dirty="0" smtClean="0"/>
                <a:t>L100:</a:t>
              </a:r>
            </a:p>
            <a:p>
              <a:r>
                <a:rPr lang="en-US" sz="900" dirty="0" smtClean="0"/>
                <a:t> ld.param.u32 t113, [__BUFFER_0+0] ;</a:t>
              </a:r>
            </a:p>
            <a:p>
              <a:r>
                <a:rPr lang="en-US" sz="900" dirty="0" smtClean="0"/>
                <a:t> mul.lo.u32 t114, t100, 4U ;</a:t>
              </a:r>
            </a:p>
            <a:p>
              <a:r>
                <a:rPr lang="en-US" sz="900" dirty="0" smtClean="0"/>
                <a:t> add.u32 t102, t113, t114 ;</a:t>
              </a:r>
            </a:p>
            <a:p>
              <a:r>
                <a:rPr lang="en-US" sz="900" dirty="0" smtClean="0"/>
                <a:t> mov.f32 t116, 0f3f800000 ;</a:t>
              </a:r>
            </a:p>
            <a:p>
              <a:r>
                <a:rPr lang="en-US" sz="900" dirty="0" smtClean="0"/>
                <a:t> ld.param.b32 t117, [__CONST_0+0] ;</a:t>
              </a:r>
            </a:p>
            <a:p>
              <a:r>
                <a:rPr lang="en-US" sz="900" dirty="0" smtClean="0"/>
                <a:t> sub.f32 t115, t116, t117 ;</a:t>
              </a:r>
            </a:p>
            <a:p>
              <a:r>
                <a:rPr lang="en-US" sz="900" dirty="0" smtClean="0"/>
                <a:t> mov.f32 t101, t115 ;</a:t>
              </a:r>
            </a:p>
            <a:p>
              <a:r>
                <a:rPr lang="en-US" sz="900" dirty="0" smtClean="0"/>
                <a:t> st.global.f32 [t102+0], t101 ;</a:t>
              </a:r>
            </a:p>
          </p:txBody>
        </p:sp>
        <p:sp>
          <p:nvSpPr>
            <p:cNvPr id="161" name="Rectangle 160"/>
            <p:cNvSpPr/>
            <p:nvPr/>
          </p:nvSpPr>
          <p:spPr>
            <a:xfrm>
              <a:off x="2636520" y="3810000"/>
              <a:ext cx="3810000" cy="16004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2"/>
              <a:r>
                <a:rPr lang="en-US" sz="1400" dirty="0" smtClean="0"/>
                <a:t>Compute:</a:t>
              </a:r>
            </a:p>
            <a:p>
              <a:pPr lvl="2"/>
              <a:r>
                <a:rPr lang="en-US" sz="1400" dirty="0" smtClean="0"/>
                <a:t>   - thread groupings</a:t>
              </a:r>
            </a:p>
            <a:p>
              <a:pPr lvl="2"/>
              <a:r>
                <a:rPr lang="en-US" sz="1400" dirty="0" smtClean="0"/>
                <a:t>   - # threads</a:t>
              </a:r>
            </a:p>
            <a:p>
              <a:pPr lvl="2"/>
              <a:r>
                <a:rPr lang="en-US" sz="1400" dirty="0" smtClean="0"/>
                <a:t>   - # kernel dispatches</a:t>
              </a:r>
            </a:p>
            <a:p>
              <a:pPr lvl="2"/>
              <a:r>
                <a:rPr lang="en-US" sz="1400" b="1" dirty="0" smtClean="0"/>
                <a:t>Minimize Memory Latency</a:t>
              </a:r>
            </a:p>
            <a:p>
              <a:pPr lvl="2"/>
              <a:r>
                <a:rPr lang="en-US" sz="1400" b="1" dirty="0" smtClean="0"/>
                <a:t>Maximize Parallelism</a:t>
              </a:r>
            </a:p>
            <a:p>
              <a:pPr lvl="2"/>
              <a:r>
                <a:rPr lang="en-US" sz="1400" b="1" dirty="0" smtClean="0"/>
                <a:t>Subject to Hardware Constraints</a:t>
              </a:r>
            </a:p>
          </p:txBody>
        </p:sp>
        <p:sp>
          <p:nvSpPr>
            <p:cNvPr id="162" name="Right Arrow 161"/>
            <p:cNvSpPr/>
            <p:nvPr/>
          </p:nvSpPr>
          <p:spPr>
            <a:xfrm>
              <a:off x="2971800" y="4343400"/>
              <a:ext cx="533400" cy="457200"/>
            </a:xfrm>
            <a:prstGeom prst="rightArrow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Right Arrow 162"/>
            <p:cNvSpPr/>
            <p:nvPr/>
          </p:nvSpPr>
          <p:spPr>
            <a:xfrm>
              <a:off x="6019800" y="4343400"/>
              <a:ext cx="533400" cy="457200"/>
            </a:xfrm>
            <a:prstGeom prst="rightArrow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Rectangle 33"/>
          <p:cNvSpPr/>
          <p:nvPr/>
        </p:nvSpPr>
        <p:spPr>
          <a:xfrm rot="16200000">
            <a:off x="1066800" y="4343400"/>
            <a:ext cx="1295400" cy="1905000"/>
          </a:xfrm>
          <a:prstGeom prst="rect">
            <a:avLst/>
          </a:prstGeom>
          <a:solidFill>
            <a:schemeClr val="bg1"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 rot="16200000">
            <a:off x="1844040" y="3596640"/>
            <a:ext cx="426720" cy="1676400"/>
          </a:xfrm>
          <a:prstGeom prst="rect">
            <a:avLst/>
          </a:prstGeom>
          <a:solidFill>
            <a:schemeClr val="bg1"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Group 37"/>
          <p:cNvGrpSpPr/>
          <p:nvPr/>
        </p:nvGrpSpPr>
        <p:grpSpPr>
          <a:xfrm>
            <a:off x="1319213" y="4229100"/>
            <a:ext cx="990600" cy="990600"/>
            <a:chOff x="-990600" y="4572000"/>
            <a:chExt cx="990600" cy="990600"/>
          </a:xfrm>
        </p:grpSpPr>
        <p:sp>
          <p:nvSpPr>
            <p:cNvPr id="33" name="Oval 32"/>
            <p:cNvSpPr/>
            <p:nvPr/>
          </p:nvSpPr>
          <p:spPr>
            <a:xfrm>
              <a:off x="-990600" y="4572000"/>
              <a:ext cx="990600" cy="381000"/>
            </a:xfrm>
            <a:prstGeom prst="ellipse">
              <a:avLst/>
            </a:prstGeom>
            <a:solidFill>
              <a:srgbClr val="FFE48F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mean</a:t>
              </a:r>
              <a:endParaRPr lang="en-US" b="1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-685800" y="5181600"/>
              <a:ext cx="381000" cy="381000"/>
            </a:xfrm>
            <a:prstGeom prst="ellipse">
              <a:avLst/>
            </a:prstGeom>
            <a:solidFill>
              <a:srgbClr val="FFE48F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a</a:t>
              </a:r>
              <a:endParaRPr lang="en-US" b="1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endParaRPr>
            </a:p>
          </p:txBody>
        </p:sp>
        <p:cxnSp>
          <p:nvCxnSpPr>
            <p:cNvPr id="37" name="Straight Arrow Connector 36"/>
            <p:cNvCxnSpPr>
              <a:endCxn id="36" idx="0"/>
            </p:cNvCxnSpPr>
            <p:nvPr/>
          </p:nvCxnSpPr>
          <p:spPr>
            <a:xfrm rot="5400000">
              <a:off x="-609600" y="5067300"/>
              <a:ext cx="2286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itle 7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Jacket Underneath the Hood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3200400" y="2788920"/>
            <a:ext cx="3505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latin typeface="Consolas" pitchFamily="49" charset="0"/>
                <a:cs typeface="Consolas" pitchFamily="49" charset="0"/>
              </a:rPr>
              <a:t>Control/Data flow optimizations</a:t>
            </a:r>
          </a:p>
          <a:p>
            <a:pPr algn="ctr"/>
            <a:r>
              <a:rPr lang="en-US" sz="1100" dirty="0" smtClean="0">
                <a:latin typeface="Consolas" pitchFamily="49" charset="0"/>
                <a:cs typeface="Consolas" pitchFamily="49" charset="0"/>
              </a:rPr>
              <a:t>Data layout planning</a:t>
            </a:r>
            <a:endParaRPr lang="en-US" sz="11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0" y="251460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a – mean(a) </a:t>
            </a:r>
            <a:r>
              <a:rPr lang="en-US" b="1" dirty="0" smtClean="0">
                <a:solidFill>
                  <a:srgbClr val="FF9900"/>
                </a:solidFill>
                <a:latin typeface="Consolas" pitchFamily="49" charset="0"/>
                <a:ea typeface="DotumChe" pitchFamily="49" charset="-127"/>
                <a:cs typeface="Consolas" pitchFamily="49" charset="0"/>
              </a:rPr>
              <a:t>-&gt;</a:t>
            </a:r>
            <a:r>
              <a:rPr lang="en-US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 </a:t>
            </a:r>
            <a:r>
              <a:rPr lang="en-US" b="1" dirty="0" smtClean="0">
                <a:ea typeface="DotumChe" pitchFamily="49" charset="-127"/>
                <a:cs typeface="Consolas" pitchFamily="49" charset="0"/>
              </a:rPr>
              <a:t>intermediate representations</a:t>
            </a:r>
            <a:r>
              <a:rPr lang="en-US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 </a:t>
            </a:r>
            <a:r>
              <a:rPr lang="en-US" b="1" dirty="0" smtClean="0">
                <a:solidFill>
                  <a:srgbClr val="FF9900"/>
                </a:solidFill>
                <a:latin typeface="Consolas" pitchFamily="49" charset="0"/>
                <a:ea typeface="DotumChe" pitchFamily="49" charset="-127"/>
                <a:cs typeface="Consolas" pitchFamily="49" charset="0"/>
              </a:rPr>
              <a:t>-&gt;</a:t>
            </a:r>
            <a:r>
              <a:rPr lang="en-US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 </a:t>
            </a:r>
            <a:r>
              <a:rPr lang="en-US" b="1" dirty="0" smtClean="0">
                <a:ea typeface="DotumChe" pitchFamily="49" charset="-127"/>
                <a:cs typeface="Consolas" pitchFamily="49" charset="0"/>
              </a:rPr>
              <a:t>SPMD</a:t>
            </a:r>
            <a:endParaRPr lang="en-US" dirty="0"/>
          </a:p>
        </p:txBody>
      </p:sp>
      <p:sp>
        <p:nvSpPr>
          <p:cNvPr id="42" name="Rectangle 41"/>
          <p:cNvSpPr/>
          <p:nvPr/>
        </p:nvSpPr>
        <p:spPr>
          <a:xfrm>
            <a:off x="8299487" y="3810000"/>
            <a:ext cx="6921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ea typeface="DotumChe" pitchFamily="49" charset="-127"/>
                <a:cs typeface="Consolas" pitchFamily="49" charset="0"/>
              </a:rPr>
              <a:t>(PTX)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546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8"/>
          <p:cNvSpPr>
            <a:spLocks noGrp="1"/>
          </p:cNvSpPr>
          <p:nvPr>
            <p:ph idx="1"/>
          </p:nvPr>
        </p:nvSpPr>
        <p:spPr>
          <a:xfrm>
            <a:off x="327285" y="1981200"/>
            <a:ext cx="8382000" cy="4419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What does </a:t>
            </a:r>
            <a:r>
              <a:rPr lang="en-US" sz="1600" dirty="0" smtClean="0"/>
              <a:t> </a:t>
            </a:r>
            <a:r>
              <a:rPr lang="en-US" sz="240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a – mean(a)</a:t>
            </a:r>
            <a:r>
              <a:rPr lang="en-US" sz="105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 </a:t>
            </a:r>
            <a:r>
              <a:rPr lang="en-US" sz="2800" dirty="0" smtClean="0"/>
              <a:t> do?</a:t>
            </a:r>
            <a:endParaRPr lang="en-US" sz="500" dirty="0" smtClean="0"/>
          </a:p>
        </p:txBody>
      </p:sp>
      <p:sp>
        <p:nvSpPr>
          <p:cNvPr id="26" name="Rectangle 25"/>
          <p:cNvSpPr/>
          <p:nvPr/>
        </p:nvSpPr>
        <p:spPr>
          <a:xfrm>
            <a:off x="5410200" y="4488815"/>
            <a:ext cx="3017520" cy="1295400"/>
          </a:xfrm>
          <a:prstGeom prst="rect">
            <a:avLst/>
          </a:prstGeom>
          <a:gradFill>
            <a:gsLst>
              <a:gs pos="0">
                <a:srgbClr val="FFC000">
                  <a:alpha val="48000"/>
                </a:srgbClr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6019800" y="3131820"/>
            <a:ext cx="1905000" cy="1219200"/>
          </a:xfrm>
          <a:prstGeom prst="rect">
            <a:avLst/>
          </a:prstGeom>
          <a:gradFill>
            <a:gsLst>
              <a:gs pos="0">
                <a:srgbClr val="FFC000">
                  <a:alpha val="48000"/>
                </a:srgbClr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138"/>
          <p:cNvGrpSpPr/>
          <p:nvPr/>
        </p:nvGrpSpPr>
        <p:grpSpPr>
          <a:xfrm>
            <a:off x="5855231" y="5692140"/>
            <a:ext cx="2123661" cy="762000"/>
            <a:chOff x="6316980" y="5608320"/>
            <a:chExt cx="2123661" cy="762000"/>
          </a:xfrm>
        </p:grpSpPr>
        <p:pic>
          <p:nvPicPr>
            <p:cNvPr id="45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316980" y="5608320"/>
              <a:ext cx="1143000" cy="6726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6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612380" y="5608320"/>
              <a:ext cx="828261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30" name="Rectangle 29"/>
          <p:cNvSpPr/>
          <p:nvPr/>
        </p:nvSpPr>
        <p:spPr>
          <a:xfrm>
            <a:off x="4953000" y="3048000"/>
            <a:ext cx="10744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400" b="1" dirty="0" smtClean="0"/>
              <a:t>Host</a:t>
            </a:r>
            <a:endParaRPr lang="en-US" sz="3200" b="1" dirty="0"/>
          </a:p>
        </p:txBody>
      </p:sp>
      <p:cxnSp>
        <p:nvCxnSpPr>
          <p:cNvPr id="31" name="Curved Connector 30"/>
          <p:cNvCxnSpPr/>
          <p:nvPr/>
        </p:nvCxnSpPr>
        <p:spPr>
          <a:xfrm rot="16200000" flipH="1">
            <a:off x="6856863" y="3742557"/>
            <a:ext cx="838200" cy="683526"/>
          </a:xfrm>
          <a:prstGeom prst="curvedConnector3">
            <a:avLst>
              <a:gd name="adj1" fmla="val 50000"/>
            </a:avLst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urved Connector 32"/>
          <p:cNvCxnSpPr/>
          <p:nvPr/>
        </p:nvCxnSpPr>
        <p:spPr>
          <a:xfrm rot="5400000">
            <a:off x="6172200" y="3741420"/>
            <a:ext cx="838200" cy="685800"/>
          </a:xfrm>
          <a:prstGeom prst="curvedConnector3">
            <a:avLst>
              <a:gd name="adj1" fmla="val 50000"/>
            </a:avLst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urved Connector 33"/>
          <p:cNvCxnSpPr/>
          <p:nvPr/>
        </p:nvCxnSpPr>
        <p:spPr>
          <a:xfrm rot="16200000" flipH="1">
            <a:off x="6515100" y="4084320"/>
            <a:ext cx="990600" cy="152400"/>
          </a:xfrm>
          <a:prstGeom prst="curvedConnector3">
            <a:avLst>
              <a:gd name="adj1" fmla="val 50000"/>
            </a:avLst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urved Connector 35"/>
          <p:cNvCxnSpPr/>
          <p:nvPr/>
        </p:nvCxnSpPr>
        <p:spPr>
          <a:xfrm rot="5400000">
            <a:off x="6477000" y="3970020"/>
            <a:ext cx="762000" cy="152400"/>
          </a:xfrm>
          <a:prstGeom prst="curvedConnector3">
            <a:avLst>
              <a:gd name="adj1" fmla="val 50000"/>
            </a:avLst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3489960" y="4370606"/>
            <a:ext cx="19354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400" b="1" dirty="0" smtClean="0"/>
              <a:t>Slaves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endParaRPr lang="en-US" b="1" dirty="0"/>
          </a:p>
        </p:txBody>
      </p:sp>
      <p:grpSp>
        <p:nvGrpSpPr>
          <p:cNvPr id="38" name="Group 154"/>
          <p:cNvGrpSpPr/>
          <p:nvPr/>
        </p:nvGrpSpPr>
        <p:grpSpPr>
          <a:xfrm>
            <a:off x="5911215" y="3086100"/>
            <a:ext cx="1943100" cy="609600"/>
            <a:chOff x="6353175" y="3002280"/>
            <a:chExt cx="1943100" cy="609600"/>
          </a:xfrm>
        </p:grpSpPr>
        <p:sp>
          <p:nvSpPr>
            <p:cNvPr id="41" name="Rectangle 40"/>
            <p:cNvSpPr/>
            <p:nvPr/>
          </p:nvSpPr>
          <p:spPr>
            <a:xfrm>
              <a:off x="6353175" y="3124200"/>
              <a:ext cx="15240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dirty="0" smtClean="0">
                  <a:latin typeface="Neuropol" pitchFamily="34" charset="0"/>
                </a:rPr>
                <a:t>JACKET</a:t>
              </a:r>
              <a:endParaRPr lang="en-US" sz="2000" dirty="0">
                <a:latin typeface="Neuropol" pitchFamily="34" charset="0"/>
              </a:endParaRPr>
            </a:p>
          </p:txBody>
        </p:sp>
        <p:pic>
          <p:nvPicPr>
            <p:cNvPr id="42" name="Picture 41" descr="Untitled.g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686675" y="3002280"/>
              <a:ext cx="609600" cy="609600"/>
            </a:xfrm>
            <a:prstGeom prst="rect">
              <a:avLst/>
            </a:prstGeom>
          </p:spPr>
        </p:pic>
      </p:grpSp>
      <p:pic>
        <p:nvPicPr>
          <p:cNvPr id="39" name="Picture 38" descr="Untitled2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858000" y="4503420"/>
            <a:ext cx="1524861" cy="1066800"/>
          </a:xfrm>
          <a:prstGeom prst="rect">
            <a:avLst/>
          </a:prstGeom>
        </p:spPr>
      </p:pic>
      <p:pic>
        <p:nvPicPr>
          <p:cNvPr id="40" name="Picture 39" descr="untitled3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410200" y="4488180"/>
            <a:ext cx="1662953" cy="1066800"/>
          </a:xfrm>
          <a:prstGeom prst="rect">
            <a:avLst/>
          </a:prstGeom>
        </p:spPr>
      </p:pic>
      <p:sp>
        <p:nvSpPr>
          <p:cNvPr id="54" name="Rectangle 53"/>
          <p:cNvSpPr/>
          <p:nvPr/>
        </p:nvSpPr>
        <p:spPr>
          <a:xfrm>
            <a:off x="650240" y="3072180"/>
            <a:ext cx="2286000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 smtClean="0"/>
              <a:t>L103:</a:t>
            </a:r>
          </a:p>
          <a:p>
            <a:r>
              <a:rPr lang="en-US" sz="900" dirty="0" smtClean="0"/>
              <a:t> cvt.u32.u16 t106, %</a:t>
            </a:r>
            <a:r>
              <a:rPr lang="en-US" sz="900" dirty="0" err="1" smtClean="0"/>
              <a:t>nctaid.y</a:t>
            </a:r>
            <a:r>
              <a:rPr lang="en-US" sz="900" dirty="0" smtClean="0"/>
              <a:t> ;</a:t>
            </a:r>
          </a:p>
          <a:p>
            <a:r>
              <a:rPr lang="en-US" sz="900" dirty="0" smtClean="0"/>
              <a:t> cvt.u32.u16 t107, %</a:t>
            </a:r>
            <a:r>
              <a:rPr lang="en-US" sz="900" dirty="0" err="1" smtClean="0"/>
              <a:t>ctaid.x</a:t>
            </a:r>
            <a:r>
              <a:rPr lang="en-US" sz="900" dirty="0" smtClean="0"/>
              <a:t> ;</a:t>
            </a:r>
          </a:p>
          <a:p>
            <a:r>
              <a:rPr lang="en-US" sz="900" dirty="0" smtClean="0"/>
              <a:t> mul.lo.u32 t105, t106, t107 ;</a:t>
            </a:r>
          </a:p>
          <a:p>
            <a:r>
              <a:rPr lang="en-US" sz="900" dirty="0" smtClean="0"/>
              <a:t> cvt.u32.u16 t108, %</a:t>
            </a:r>
            <a:r>
              <a:rPr lang="en-US" sz="900" dirty="0" err="1" smtClean="0"/>
              <a:t>ctaid.y</a:t>
            </a:r>
            <a:r>
              <a:rPr lang="en-US" sz="900" dirty="0" smtClean="0"/>
              <a:t> ;</a:t>
            </a:r>
          </a:p>
          <a:p>
            <a:r>
              <a:rPr lang="en-US" sz="900" dirty="0" smtClean="0"/>
              <a:t> add.u32 t104, t105, t108 ;</a:t>
            </a:r>
          </a:p>
          <a:p>
            <a:r>
              <a:rPr lang="en-US" sz="900" dirty="0" smtClean="0"/>
              <a:t> cvt.u32.u16 t109, %</a:t>
            </a:r>
            <a:r>
              <a:rPr lang="en-US" sz="900" dirty="0" err="1" smtClean="0"/>
              <a:t>ntid.x</a:t>
            </a:r>
            <a:r>
              <a:rPr lang="en-US" sz="900" dirty="0" smtClean="0"/>
              <a:t> ;</a:t>
            </a:r>
          </a:p>
          <a:p>
            <a:r>
              <a:rPr lang="en-US" sz="900" dirty="0" smtClean="0"/>
              <a:t> mul.lo.u32 t103, t104, t109 ;</a:t>
            </a:r>
          </a:p>
          <a:p>
            <a:r>
              <a:rPr lang="en-US" sz="900" dirty="0" smtClean="0"/>
              <a:t> cvt.u32.u16 t110, %</a:t>
            </a:r>
            <a:r>
              <a:rPr lang="en-US" sz="900" dirty="0" err="1" smtClean="0"/>
              <a:t>tid.x</a:t>
            </a:r>
            <a:r>
              <a:rPr lang="en-US" sz="900" dirty="0" smtClean="0"/>
              <a:t> ;</a:t>
            </a:r>
          </a:p>
          <a:p>
            <a:r>
              <a:rPr lang="en-US" sz="900" dirty="0" smtClean="0"/>
              <a:t> add.u32 t100, t103, t110 ;</a:t>
            </a:r>
          </a:p>
          <a:p>
            <a:r>
              <a:rPr lang="en-US" sz="900" dirty="0" smtClean="0"/>
              <a:t> ld.param.u32 t111, [__KERNELPARAM+0] ;</a:t>
            </a:r>
          </a:p>
          <a:p>
            <a:r>
              <a:rPr lang="en-US" sz="900" dirty="0" smtClean="0"/>
              <a:t> setp.ge.u32 p112, t100, t111 ;</a:t>
            </a:r>
          </a:p>
          <a:p>
            <a:r>
              <a:rPr lang="en-US" sz="900" dirty="0" smtClean="0"/>
              <a:t>@p112 bra  L101 ;</a:t>
            </a:r>
          </a:p>
          <a:p>
            <a:endParaRPr lang="en-US" sz="900" dirty="0" smtClean="0"/>
          </a:p>
          <a:p>
            <a:r>
              <a:rPr lang="en-US" sz="900" dirty="0" smtClean="0"/>
              <a:t>L100:</a:t>
            </a:r>
          </a:p>
          <a:p>
            <a:r>
              <a:rPr lang="en-US" sz="900" dirty="0" smtClean="0"/>
              <a:t> ld.param.u32 t113, [__BUFFER_0+0] ;</a:t>
            </a:r>
          </a:p>
          <a:p>
            <a:r>
              <a:rPr lang="en-US" sz="900" dirty="0" smtClean="0"/>
              <a:t> mul.lo.u32 t114, t100, 4U ;</a:t>
            </a:r>
          </a:p>
          <a:p>
            <a:r>
              <a:rPr lang="en-US" sz="900" dirty="0" smtClean="0"/>
              <a:t> add.u32 t102, t113, t114 ;</a:t>
            </a:r>
          </a:p>
          <a:p>
            <a:r>
              <a:rPr lang="en-US" sz="900" dirty="0" smtClean="0"/>
              <a:t> mov.f32 t116, 0f3f800000 ;</a:t>
            </a:r>
          </a:p>
          <a:p>
            <a:r>
              <a:rPr lang="en-US" sz="900" dirty="0" smtClean="0"/>
              <a:t> ld.param.b32 t117, [__CONST_0+0] ;</a:t>
            </a:r>
          </a:p>
          <a:p>
            <a:r>
              <a:rPr lang="en-US" sz="900" dirty="0" smtClean="0"/>
              <a:t> sub.f32 t115, t116, t117 ;</a:t>
            </a:r>
          </a:p>
          <a:p>
            <a:r>
              <a:rPr lang="en-US" sz="900" dirty="0" smtClean="0"/>
              <a:t> mov.f32 t101, t115 ;</a:t>
            </a:r>
          </a:p>
          <a:p>
            <a:r>
              <a:rPr lang="en-US" sz="900" dirty="0" smtClean="0"/>
              <a:t> st.global.f32 [t102+0], t101 ;</a:t>
            </a:r>
          </a:p>
        </p:txBody>
      </p:sp>
      <p:sp>
        <p:nvSpPr>
          <p:cNvPr id="7" name="Title 7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Jacket Underneath the Hood</a:t>
            </a:r>
            <a:endParaRPr lang="en-US" dirty="0"/>
          </a:p>
        </p:txBody>
      </p:sp>
      <p:cxnSp>
        <p:nvCxnSpPr>
          <p:cNvPr id="28" name="Straight Connector 27"/>
          <p:cNvCxnSpPr/>
          <p:nvPr/>
        </p:nvCxnSpPr>
        <p:spPr>
          <a:xfrm rot="5400000">
            <a:off x="2503413" y="4702123"/>
            <a:ext cx="2359216" cy="20362"/>
          </a:xfrm>
          <a:prstGeom prst="line">
            <a:avLst/>
          </a:prstGeom>
          <a:ln w="57150">
            <a:solidFill>
              <a:srgbClr val="FF9900">
                <a:alpha val="92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ight Arrow 31"/>
          <p:cNvSpPr/>
          <p:nvPr/>
        </p:nvSpPr>
        <p:spPr>
          <a:xfrm>
            <a:off x="3459480" y="4445000"/>
            <a:ext cx="533400" cy="457200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0" y="251460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a – mean(a) </a:t>
            </a:r>
            <a:r>
              <a:rPr lang="en-US" b="1" dirty="0" smtClean="0">
                <a:solidFill>
                  <a:srgbClr val="FF9900"/>
                </a:solidFill>
                <a:latin typeface="Consolas" pitchFamily="49" charset="0"/>
                <a:ea typeface="DotumChe" pitchFamily="49" charset="-127"/>
                <a:cs typeface="Consolas" pitchFamily="49" charset="0"/>
              </a:rPr>
              <a:t>-&gt;</a:t>
            </a:r>
            <a:r>
              <a:rPr lang="en-US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 </a:t>
            </a:r>
            <a:r>
              <a:rPr lang="en-US" b="1" dirty="0" smtClean="0">
                <a:ea typeface="DotumChe" pitchFamily="49" charset="-127"/>
                <a:cs typeface="Consolas" pitchFamily="49" charset="0"/>
              </a:rPr>
              <a:t>intermediate representations</a:t>
            </a:r>
            <a:r>
              <a:rPr lang="en-US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 </a:t>
            </a:r>
            <a:r>
              <a:rPr lang="en-US" b="1" dirty="0" smtClean="0">
                <a:solidFill>
                  <a:srgbClr val="FF9900"/>
                </a:solidFill>
                <a:latin typeface="Consolas" pitchFamily="49" charset="0"/>
                <a:ea typeface="DotumChe" pitchFamily="49" charset="-127"/>
                <a:cs typeface="Consolas" pitchFamily="49" charset="0"/>
              </a:rPr>
              <a:t>-&gt;</a:t>
            </a:r>
            <a:r>
              <a:rPr lang="en-US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 </a:t>
            </a:r>
            <a:r>
              <a:rPr lang="en-US" b="1" dirty="0" smtClean="0">
                <a:ea typeface="DotumChe" pitchFamily="49" charset="-127"/>
                <a:cs typeface="Consolas" pitchFamily="49" charset="0"/>
              </a:rPr>
              <a:t>SPMD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0474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Core Products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016752" y="2401669"/>
            <a:ext cx="3127248" cy="3322321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82880" rtlCol="0" anchor="b"/>
          <a:lstStyle/>
          <a:p>
            <a:r>
              <a:rPr lang="en-US" sz="2800" dirty="0" smtClean="0"/>
              <a:t>Deploy</a:t>
            </a:r>
          </a:p>
          <a:p>
            <a:r>
              <a:rPr lang="en-US" sz="2800" dirty="0" smtClean="0"/>
              <a:t>With</a:t>
            </a:r>
          </a:p>
          <a:p>
            <a:r>
              <a:rPr lang="en-US" sz="2800" dirty="0" smtClean="0"/>
              <a:t>C/C++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2401671"/>
            <a:ext cx="3127248" cy="3322320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82880" rtlCol="0" anchor="b"/>
          <a:lstStyle/>
          <a:p>
            <a:r>
              <a:rPr lang="en-US" sz="2800" dirty="0" smtClean="0"/>
              <a:t>Prototype</a:t>
            </a:r>
          </a:p>
          <a:p>
            <a:r>
              <a:rPr lang="en-US" sz="2800" dirty="0" smtClean="0"/>
              <a:t>with</a:t>
            </a:r>
          </a:p>
          <a:p>
            <a:r>
              <a:rPr lang="en-US" sz="2800" dirty="0" smtClean="0"/>
              <a:t>MATLAB®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24" y="2599791"/>
            <a:ext cx="2743200" cy="17145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8776" y="2599791"/>
            <a:ext cx="2743200" cy="1714500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1336" y="4428591"/>
            <a:ext cx="1073888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1" r="3423"/>
          <a:stretch/>
        </p:blipFill>
        <p:spPr bwMode="auto">
          <a:xfrm>
            <a:off x="7882795" y="4428591"/>
            <a:ext cx="1069181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ight Arrow 9"/>
          <p:cNvSpPr/>
          <p:nvPr/>
        </p:nvSpPr>
        <p:spPr>
          <a:xfrm>
            <a:off x="3276600" y="3289398"/>
            <a:ext cx="2667000" cy="1546862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aseline="4000" dirty="0">
                <a:solidFill>
                  <a:schemeClr val="bg1"/>
                </a:solidFill>
                <a:cs typeface="Arial" pitchFamily="34" charset="0"/>
              </a:rPr>
              <a:t>Same </a:t>
            </a:r>
          </a:p>
          <a:p>
            <a:pPr algn="ctr"/>
            <a:r>
              <a:rPr lang="en-US" sz="3200" baseline="4000" dirty="0">
                <a:solidFill>
                  <a:srgbClr val="FFC000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Neuropol" pitchFamily="34" charset="0"/>
              </a:rPr>
              <a:t>JACKET Core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Today, AccelerEyes delivers two products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0" y="5906869"/>
            <a:ext cx="533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Competes with MATLAB’s Parallel Computing Toolbox.</a:t>
            </a:r>
          </a:p>
          <a:p>
            <a:r>
              <a:rPr lang="en-US" dirty="0" smtClean="0">
                <a:hlinkClick r:id="rId7"/>
              </a:rPr>
              <a:t>http://www.accelereyes.com/products/compare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810000" y="5906869"/>
            <a:ext cx="533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Currently in free beta form.</a:t>
            </a:r>
          </a:p>
          <a:p>
            <a:pPr algn="r"/>
            <a:r>
              <a:rPr lang="en-US" dirty="0" smtClean="0"/>
              <a:t>Expected to start selling in 2011 Q1.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80162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ounded Rectangle 30"/>
          <p:cNvSpPr/>
          <p:nvPr/>
        </p:nvSpPr>
        <p:spPr>
          <a:xfrm>
            <a:off x="914400" y="3508622"/>
            <a:ext cx="1371600" cy="548640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Images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3581400" y="3508622"/>
            <a:ext cx="1981200" cy="548640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Advanced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6858000" y="3508622"/>
            <a:ext cx="1371600" cy="548640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Profile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914400" y="1155192"/>
            <a:ext cx="1371600" cy="548640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Basics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3886200" y="1155192"/>
            <a:ext cx="1371600" cy="548640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Math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6858000" y="1155192"/>
            <a:ext cx="1371600" cy="548640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Signals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228600" y="1685170"/>
            <a:ext cx="2743200" cy="18288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numCol="2" rtlCol="0" anchor="t" anchorCtr="0"/>
          <a:lstStyle/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GPU types (double, single, logical, integer)</a:t>
            </a:r>
            <a:endParaRPr lang="en-US" sz="1400" dirty="0"/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Indexing</a:t>
            </a:r>
            <a:endParaRPr lang="en-US" sz="1400" dirty="0"/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Reductions (SUM, MIN, MAX, ANY, ALL) 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FIND, SORT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ACCUMARRAY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GINFO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Random </a:t>
            </a:r>
            <a:r>
              <a:rPr lang="en-US" sz="1400" dirty="0" err="1" smtClean="0"/>
              <a:t>nums</a:t>
            </a:r>
            <a:endParaRPr lang="en-US" sz="1400" dirty="0" smtClean="0"/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GPU Visuals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Standalone EXE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3200400" y="1685170"/>
            <a:ext cx="2743200" cy="18288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numCol="2" rtlCol="0" anchor="t" anchorCtr="0"/>
          <a:lstStyle/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Matrix multiply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LAPACK Functions: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QR, LU, SVD, EIG, CHOL, MLDIVIDE or \, NORM, DET, MPOWER, INV, LINSOLVE)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KRON, CROSS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Error functions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Trig functions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Stats functions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and more…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6172200" y="1685170"/>
            <a:ext cx="2743200" cy="18288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numCol="2" rtlCol="0" anchor="t" anchorCtr="0"/>
          <a:lstStyle/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FFT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FFT2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FFTN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Convolutions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CONV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CONV2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CONVN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FILTER, FILTER2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BESSEL Functions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Beta Functions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FILTFILT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FFTSHIFT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and more…</a:t>
            </a:r>
            <a:endParaRPr lang="en-US" sz="1400" dirty="0"/>
          </a:p>
        </p:txBody>
      </p:sp>
      <p:sp>
        <p:nvSpPr>
          <p:cNvPr id="4" name="Rounded Rectangle 3"/>
          <p:cNvSpPr/>
          <p:nvPr/>
        </p:nvSpPr>
        <p:spPr>
          <a:xfrm>
            <a:off x="228600" y="332232"/>
            <a:ext cx="8686800" cy="838200"/>
          </a:xfrm>
          <a:prstGeom prst="roundRect">
            <a:avLst/>
          </a:prstGeom>
          <a:solidFill>
            <a:srgbClr val="FFC000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baseline="4000" dirty="0" smtClean="0">
                <a:effectLst>
                  <a:outerShdw blurRad="50800" dist="50800" dir="5400000" algn="ctr" rotWithShape="0">
                    <a:schemeClr val="tx1"/>
                  </a:outerShdw>
                </a:effectLst>
                <a:latin typeface="Neuropol" pitchFamily="34" charset="0"/>
              </a:rPr>
              <a:t>JACKET Core</a:t>
            </a:r>
            <a:endParaRPr lang="en-US" sz="9600" baseline="4000" dirty="0">
              <a:effectLst>
                <a:outerShdw blurRad="50800" dist="50800" dir="5400000" algn="ctr" rotWithShape="0">
                  <a:schemeClr val="tx1"/>
                </a:outerShdw>
              </a:effectLst>
              <a:latin typeface="Neuropol" pitchFamily="34" charset="0"/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228600" y="6047232"/>
            <a:ext cx="8686800" cy="45720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Optimized Runtime: memory manager, JIT Compiler</a:t>
            </a:r>
            <a:endParaRPr lang="en-US" sz="2800" dirty="0"/>
          </a:p>
        </p:txBody>
      </p:sp>
      <p:sp>
        <p:nvSpPr>
          <p:cNvPr id="35" name="Rounded Rectangle 34"/>
          <p:cNvSpPr/>
          <p:nvPr/>
        </p:nvSpPr>
        <p:spPr>
          <a:xfrm>
            <a:off x="228600" y="4038600"/>
            <a:ext cx="2743200" cy="18288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numCol="2" rtlCol="0" anchor="t" anchorCtr="0"/>
          <a:lstStyle/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IMERODE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IMDILATE</a:t>
            </a:r>
            <a:endParaRPr lang="en-US" sz="1400" dirty="0"/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/>
              <a:t>IMRESIZE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/>
              <a:t>IMROTATE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RADON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IRADON</a:t>
            </a:r>
            <a:endParaRPr lang="en-US" sz="1400" dirty="0"/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CORR2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MEAN2, STD2</a:t>
            </a:r>
            <a:endParaRPr lang="en-US" sz="1400" dirty="0"/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IMOPEN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IMCLOSE</a:t>
            </a:r>
            <a:endParaRPr lang="en-US" sz="1400" dirty="0"/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/>
              <a:t>BWDIST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BWPACK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BWUNPACK</a:t>
            </a:r>
            <a:endParaRPr lang="en-US" sz="1400" dirty="0"/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/>
              <a:t>All NPP Functions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/>
              <a:t>and </a:t>
            </a:r>
            <a:r>
              <a:rPr lang="en-US" sz="1400" dirty="0" smtClean="0"/>
              <a:t>more</a:t>
            </a:r>
            <a:r>
              <a:rPr lang="en-US" sz="1400" dirty="0"/>
              <a:t>…</a:t>
            </a:r>
          </a:p>
        </p:txBody>
      </p:sp>
      <p:sp>
        <p:nvSpPr>
          <p:cNvPr id="37" name="Rounded Rectangle 36"/>
          <p:cNvSpPr/>
          <p:nvPr/>
        </p:nvSpPr>
        <p:spPr>
          <a:xfrm>
            <a:off x="6172200" y="4038600"/>
            <a:ext cx="2743200" cy="18288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numCol="2" rtlCol="0" anchor="t" anchorCtr="0"/>
          <a:lstStyle/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GPROFILE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GPROFVIEW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 smtClean="0"/>
              <a:t>GHELP</a:t>
            </a:r>
            <a:endParaRPr lang="en-US" sz="1400" dirty="0"/>
          </a:p>
        </p:txBody>
      </p:sp>
      <p:sp>
        <p:nvSpPr>
          <p:cNvPr id="39" name="Rounded Rectangle 38"/>
          <p:cNvSpPr/>
          <p:nvPr/>
        </p:nvSpPr>
        <p:spPr>
          <a:xfrm>
            <a:off x="3200400" y="4038600"/>
            <a:ext cx="2743200" cy="18288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numCol="2" rtlCol="0" anchor="t" anchorCtr="0"/>
          <a:lstStyle/>
          <a:p>
            <a:pPr marL="119063" indent="-119063">
              <a:buFont typeface="Arial" pitchFamily="34" charset="0"/>
              <a:buChar char="•"/>
            </a:pPr>
            <a:r>
              <a:rPr lang="en-US" sz="1400" dirty="0"/>
              <a:t>GFOR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/>
              <a:t>GCOMPILE, ARRAYFUN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/>
              <a:t>GLAUNCH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/>
              <a:t>Jacket SDK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/>
              <a:t>Jacket JMC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/>
              <a:t>GLOAD/GSAVE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/>
              <a:t>GEVAL/GSYNC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/>
              <a:t>GSELECT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/>
              <a:t>GINFO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/>
              <a:t>GCACHE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/>
              <a:t>Multi GPU Support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/>
              <a:t>Cluster GPU Support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400" dirty="0"/>
              <a:t>and more</a:t>
            </a:r>
            <a:r>
              <a:rPr lang="en-US" sz="1400" dirty="0" smtClean="0"/>
              <a:t>…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81084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Jacket is Broad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0177549"/>
              </p:ext>
            </p:extLst>
          </p:nvPr>
        </p:nvGraphicFramePr>
        <p:xfrm>
          <a:off x="533400" y="1143000"/>
          <a:ext cx="8134350" cy="556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693545"/>
                <a:gridCol w="2116455"/>
                <a:gridCol w="280035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Jacket Platform</a:t>
                      </a:r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GPU Libraries</a:t>
                      </a:r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CPU Libraries</a:t>
                      </a:r>
                      <a:endParaRPr lang="en-US" dirty="0"/>
                    </a:p>
                  </a:txBody>
                  <a:tcPr anchor="ctr" anchorCtr="1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Vector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CUDA,</a:t>
                      </a:r>
                      <a:r>
                        <a:rPr lang="en-US" baseline="0" dirty="0" smtClean="0"/>
                        <a:t> OpenCL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Boost,</a:t>
                      </a:r>
                      <a:r>
                        <a:rPr lang="en-US" baseline="0" dirty="0" smtClean="0"/>
                        <a:t> Eigen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FFT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CUFFT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MKL, ACML, FFTW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BLAS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CUBLAS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MKL, ACML, ATLAS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LAPACK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CULA,</a:t>
                      </a:r>
                      <a:r>
                        <a:rPr lang="en-US" baseline="0" dirty="0" smtClean="0"/>
                        <a:t> MAGMA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MKL, ACML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Reductions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Thrust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Boost, Eigen, </a:t>
                      </a:r>
                      <a:r>
                        <a:rPr lang="en-US" dirty="0" err="1" smtClean="0"/>
                        <a:t>OpenCV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Convolutions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IPP,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err="1" smtClean="0"/>
                        <a:t>Framewave</a:t>
                      </a:r>
                      <a:r>
                        <a:rPr lang="en-US" dirty="0" smtClean="0"/>
                        <a:t>, </a:t>
                      </a:r>
                      <a:r>
                        <a:rPr lang="en-US" baseline="0" dirty="0" err="1" smtClean="0"/>
                        <a:t>OpenCV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Signal</a:t>
                      </a:r>
                      <a:r>
                        <a:rPr lang="en-US" baseline="0" dirty="0" smtClean="0"/>
                        <a:t>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IPP,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Framewave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Images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NPP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IPP,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err="1" smtClean="0"/>
                        <a:t>Framewave</a:t>
                      </a:r>
                      <a:r>
                        <a:rPr lang="en-US" dirty="0" smtClean="0"/>
                        <a:t>, </a:t>
                      </a:r>
                      <a:r>
                        <a:rPr lang="en-US" baseline="0" dirty="0" err="1" smtClean="0"/>
                        <a:t>OpenCV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Statistics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IMSL, IPP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Optimization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CUSPARSE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IMSL, CPLEX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Parallel</a:t>
                      </a:r>
                      <a:r>
                        <a:rPr lang="en-US" baseline="0" dirty="0" smtClean="0"/>
                        <a:t> Loops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/>
                        <a:t>OpenMP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Visualization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OpenGL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OpenGL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Subscripting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smtClean="0"/>
                        <a:t>miscellaneous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Sorting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Thrust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miscellaneous</a:t>
                      </a:r>
                      <a:endParaRPr lang="en-US" i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89633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Jacket is Fast (MATLAB)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676400"/>
            <a:ext cx="7162800" cy="4591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1371600" y="6336268"/>
            <a:ext cx="64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wiki.accelereyes.com/wiki/index.php/MTIMES_Benchmarks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81820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libJacket</a:t>
            </a:r>
            <a:r>
              <a:rPr lang="en-US" dirty="0" smtClean="0"/>
              <a:t> is Fast (C/C++)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219200"/>
            <a:ext cx="3764255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038600"/>
            <a:ext cx="3764254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600200"/>
            <a:ext cx="5019005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5678269"/>
            <a:ext cx="56388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Intel CPU i7 950 versus Tesla C2050</a:t>
            </a:r>
          </a:p>
          <a:p>
            <a:r>
              <a:rPr lang="en-US" sz="1600" dirty="0">
                <a:hlinkClick r:id="rId6"/>
              </a:rPr>
              <a:t>http://</a:t>
            </a:r>
            <a:r>
              <a:rPr lang="en-US" sz="1600" dirty="0" smtClean="0">
                <a:hlinkClick r:id="rId6"/>
              </a:rPr>
              <a:t>wiki.accelereyes.com/wiki/index.php/LIBJACKET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0148790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Need Performance? Two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6248400" cy="3962400"/>
          </a:xfrm>
        </p:spPr>
        <p:txBody>
          <a:bodyPr>
            <a:normAutofit/>
          </a:bodyPr>
          <a:lstStyle/>
          <a:p>
            <a:r>
              <a:rPr lang="en-US" dirty="0" smtClean="0"/>
              <a:t>Problem:  </a:t>
            </a:r>
          </a:p>
          <a:p>
            <a:pPr lvl="1"/>
            <a:r>
              <a:rPr lang="en-US" dirty="0" smtClean="0"/>
              <a:t>Current code not fast enough</a:t>
            </a:r>
          </a:p>
          <a:p>
            <a:r>
              <a:rPr lang="en-US" dirty="0" smtClean="0"/>
              <a:t>Two options:  </a:t>
            </a:r>
          </a:p>
          <a:p>
            <a:pPr lvl="1"/>
            <a:r>
              <a:rPr lang="en-US" sz="2400" dirty="0" smtClean="0"/>
              <a:t>Program closer to the hardware and risk a legacy of difficult-to-maintain code</a:t>
            </a:r>
            <a:br>
              <a:rPr lang="en-US" sz="2400" dirty="0" smtClean="0"/>
            </a:br>
            <a:endParaRPr lang="en-US" sz="2400" dirty="0" smtClean="0"/>
          </a:p>
          <a:p>
            <a:pPr lvl="1"/>
            <a:r>
              <a:rPr lang="en-US" sz="2400" dirty="0" smtClean="0"/>
              <a:t>Program using a high-level language and </a:t>
            </a:r>
            <a:r>
              <a:rPr lang="en-US" sz="2400" b="1" dirty="0" smtClean="0"/>
              <a:t>sacrifice considerable performance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816298" y="6530340"/>
            <a:ext cx="5327701" cy="396240"/>
          </a:xfrm>
          <a:prstGeom prst="rect">
            <a:avLst/>
          </a:prstGeom>
          <a:solidFill>
            <a:schemeClr val="bg1"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505200" y="4397559"/>
            <a:ext cx="7809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</a:rPr>
              <a:t>- or -</a:t>
            </a:r>
            <a:endParaRPr lang="en-US" sz="2400" dirty="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4" name="Group 25"/>
          <p:cNvGrpSpPr/>
          <p:nvPr/>
        </p:nvGrpSpPr>
        <p:grpSpPr>
          <a:xfrm>
            <a:off x="6500301" y="2034729"/>
            <a:ext cx="3078228" cy="4231807"/>
            <a:chOff x="6575871" y="2206354"/>
            <a:chExt cx="3078228" cy="4231807"/>
          </a:xfrm>
        </p:grpSpPr>
        <p:cxnSp>
          <p:nvCxnSpPr>
            <p:cNvPr id="14" name="Straight Connector 13"/>
            <p:cNvCxnSpPr/>
            <p:nvPr/>
          </p:nvCxnSpPr>
          <p:spPr>
            <a:xfrm rot="5400000">
              <a:off x="6129339" y="4088368"/>
              <a:ext cx="25146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6575871" y="2206354"/>
              <a:ext cx="16485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High-level code</a:t>
              </a:r>
              <a:endParaRPr lang="en-US" b="1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594159" y="5524815"/>
              <a:ext cx="16064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Low-level code</a:t>
              </a:r>
              <a:endParaRPr lang="en-US" b="1" dirty="0"/>
            </a:p>
          </p:txBody>
        </p:sp>
        <p:sp>
          <p:nvSpPr>
            <p:cNvPr id="17" name="Oval 16"/>
            <p:cNvSpPr/>
            <p:nvPr/>
          </p:nvSpPr>
          <p:spPr>
            <a:xfrm>
              <a:off x="7310439" y="4050268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Down Arrow 17"/>
            <p:cNvSpPr/>
            <p:nvPr/>
          </p:nvSpPr>
          <p:spPr>
            <a:xfrm>
              <a:off x="7232018" y="4278868"/>
              <a:ext cx="304800" cy="1219200"/>
            </a:xfrm>
            <a:prstGeom prst="downArrow">
              <a:avLst/>
            </a:prstGeom>
            <a:solidFill>
              <a:schemeClr val="accent2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Down Arrow 18"/>
            <p:cNvSpPr/>
            <p:nvPr/>
          </p:nvSpPr>
          <p:spPr>
            <a:xfrm flipV="1">
              <a:off x="7231191" y="2766060"/>
              <a:ext cx="304800" cy="1219200"/>
            </a:xfrm>
            <a:prstGeom prst="downArrow">
              <a:avLst/>
            </a:prstGeom>
            <a:solidFill>
              <a:schemeClr val="accent3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7200711" y="4267200"/>
              <a:ext cx="388620" cy="1264920"/>
            </a:xfrm>
            <a:prstGeom prst="rect">
              <a:avLst/>
            </a:prstGeom>
            <a:solidFill>
              <a:schemeClr val="bg1">
                <a:alpha val="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185471" y="2743200"/>
              <a:ext cx="388620" cy="1264920"/>
            </a:xfrm>
            <a:prstGeom prst="rect">
              <a:avLst/>
            </a:prstGeom>
            <a:solidFill>
              <a:schemeClr val="bg1">
                <a:alpha val="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571509" y="3944767"/>
              <a:ext cx="13360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C-level code</a:t>
              </a:r>
              <a:endParaRPr lang="en-US" b="1" dirty="0"/>
            </a:p>
          </p:txBody>
        </p:sp>
        <p:sp>
          <p:nvSpPr>
            <p:cNvPr id="23" name="Rectangle 2"/>
            <p:cNvSpPr>
              <a:spLocks noChangeArrowheads="1"/>
            </p:cNvSpPr>
            <p:nvPr/>
          </p:nvSpPr>
          <p:spPr bwMode="auto">
            <a:xfrm>
              <a:off x="7596699" y="4210225"/>
              <a:ext cx="2057400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ea typeface="DotumChe" pitchFamily="49" charset="-127"/>
                  <a:cs typeface="Consolas" pitchFamily="49" charset="0"/>
                </a:rPr>
                <a:t>for (</a:t>
              </a:r>
              <a:r>
                <a:rPr lang="en-US" sz="600" b="1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ea typeface="DotumChe" pitchFamily="49" charset="-127"/>
                  <a:cs typeface="Consolas" pitchFamily="49" charset="0"/>
                </a:rPr>
                <a:t>uint</a:t>
              </a:r>
              <a:r>
                <a:rPr lang="en-US" sz="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ea typeface="DotumChe" pitchFamily="49" charset="-127"/>
                  <a:cs typeface="Consolas" pitchFamily="49" charset="0"/>
                </a:rPr>
                <a:t> </a:t>
              </a:r>
              <a:r>
                <a:rPr lang="en-US" sz="600" b="1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ea typeface="DotumChe" pitchFamily="49" charset="-127"/>
                  <a:cs typeface="Consolas" pitchFamily="49" charset="0"/>
                </a:rPr>
                <a:t>i</a:t>
              </a:r>
              <a:r>
                <a:rPr lang="en-US" sz="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ea typeface="DotumChe" pitchFamily="49" charset="-127"/>
                  <a:cs typeface="Consolas" pitchFamily="49" charset="0"/>
                </a:rPr>
                <a:t> = 0; </a:t>
              </a:r>
              <a:r>
                <a:rPr lang="en-US" sz="600" b="1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ea typeface="DotumChe" pitchFamily="49" charset="-127"/>
                  <a:cs typeface="Consolas" pitchFamily="49" charset="0"/>
                </a:rPr>
                <a:t>i</a:t>
              </a:r>
              <a:r>
                <a:rPr lang="en-US" sz="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ea typeface="DotumChe" pitchFamily="49" charset="-127"/>
                  <a:cs typeface="Consolas" pitchFamily="49" charset="0"/>
                </a:rPr>
                <a:t> &lt; K; ++</a:t>
              </a:r>
              <a:r>
                <a:rPr lang="en-US" sz="600" b="1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ea typeface="DotumChe" pitchFamily="49" charset="-127"/>
                  <a:cs typeface="Consolas" pitchFamily="49" charset="0"/>
                </a:rPr>
                <a:t>i</a:t>
              </a:r>
              <a:r>
                <a:rPr lang="en-US" sz="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ea typeface="DotumChe" pitchFamily="49" charset="-127"/>
                  <a:cs typeface="Consolas" pitchFamily="49" charset="0"/>
                </a:rPr>
                <a:t>) {</a:t>
              </a:r>
            </a:p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ea typeface="DotumChe" pitchFamily="49" charset="-127"/>
                  <a:cs typeface="Consolas" pitchFamily="49" charset="0"/>
                </a:rPr>
                <a:t>  for (</a:t>
              </a:r>
              <a:r>
                <a:rPr lang="en-US" sz="600" b="1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ea typeface="DotumChe" pitchFamily="49" charset="-127"/>
                  <a:cs typeface="Consolas" pitchFamily="49" charset="0"/>
                </a:rPr>
                <a:t>uint</a:t>
              </a:r>
              <a:r>
                <a:rPr lang="en-US" sz="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ea typeface="DotumChe" pitchFamily="49" charset="-127"/>
                  <a:cs typeface="Consolas" pitchFamily="49" charset="0"/>
                </a:rPr>
                <a:t> j = 0; j &lt; L; ++j) {</a:t>
              </a:r>
            </a:p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ea typeface="DotumChe" pitchFamily="49" charset="-127"/>
                  <a:cs typeface="Consolas" pitchFamily="49" charset="0"/>
                </a:rPr>
                <a:t>    C[</a:t>
              </a:r>
              <a:r>
                <a:rPr lang="en-US" sz="600" b="1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ea typeface="DotumChe" pitchFamily="49" charset="-127"/>
                  <a:cs typeface="Consolas" pitchFamily="49" charset="0"/>
                </a:rPr>
                <a:t>i</a:t>
              </a:r>
              <a:r>
                <a:rPr lang="en-US" sz="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ea typeface="DotumChe" pitchFamily="49" charset="-127"/>
                  <a:cs typeface="Consolas" pitchFamily="49" charset="0"/>
                </a:rPr>
                <a:t>][j] = sqrt((a[1][j] - b[1</a:t>
              </a:r>
            </a:p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ea typeface="DotumChe" pitchFamily="49" charset="-127"/>
                  <a:cs typeface="Consolas" pitchFamily="49" charset="0"/>
                </a:rPr>
                <a:t>  }</a:t>
              </a:r>
            </a:p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ea typeface="DotumChe" pitchFamily="49" charset="-127"/>
                  <a:cs typeface="Consolas" pitchFamily="49" charset="0"/>
                </a:rPr>
                <a:t>}</a:t>
              </a:r>
            </a:p>
          </p:txBody>
        </p:sp>
        <p:sp>
          <p:nvSpPr>
            <p:cNvPr id="24" name="Rectangle 2"/>
            <p:cNvSpPr>
              <a:spLocks noChangeArrowheads="1"/>
            </p:cNvSpPr>
            <p:nvPr/>
          </p:nvSpPr>
          <p:spPr bwMode="auto">
            <a:xfrm>
              <a:off x="6599802" y="5791830"/>
              <a:ext cx="125730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cs typeface="Consolas" pitchFamily="49" charset="0"/>
                </a:rPr>
                <a:t>__</a:t>
              </a:r>
              <a:r>
                <a:rPr lang="en-US" sz="600" b="1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cs typeface="Consolas" pitchFamily="49" charset="0"/>
                </a:rPr>
                <a:t>asm</a:t>
              </a:r>
              <a:r>
                <a:rPr lang="en-US" sz="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cs typeface="Consolas" pitchFamily="49" charset="0"/>
                </a:rPr>
                <a:t> { …</a:t>
              </a:r>
            </a:p>
            <a:p>
              <a:r>
                <a:rPr lang="en-US" sz="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ea typeface="DotumChe" pitchFamily="49" charset="-127"/>
                  <a:cs typeface="Consolas" pitchFamily="49" charset="0"/>
                </a:rPr>
                <a:t>  </a:t>
              </a:r>
              <a:r>
                <a:rPr lang="en-US" sz="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cs typeface="Consolas" pitchFamily="49" charset="0"/>
                </a:rPr>
                <a:t> </a:t>
              </a:r>
              <a:r>
                <a:rPr lang="en-US" sz="600" b="1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cs typeface="Consolas" pitchFamily="49" charset="0"/>
                </a:rPr>
                <a:t>movaps</a:t>
              </a:r>
              <a:r>
                <a:rPr lang="en-US" sz="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cs typeface="Consolas" pitchFamily="49" charset="0"/>
                </a:rPr>
                <a:t> xmm0, [</a:t>
              </a:r>
              <a:r>
                <a:rPr lang="en-US" sz="600" b="1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cs typeface="Consolas" pitchFamily="49" charset="0"/>
                </a:rPr>
                <a:t>esi</a:t>
              </a:r>
              <a:r>
                <a:rPr lang="en-US" sz="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cs typeface="Consolas" pitchFamily="49" charset="0"/>
                </a:rPr>
                <a:t>] </a:t>
              </a:r>
            </a:p>
            <a:p>
              <a:r>
                <a:rPr lang="en-US" sz="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cs typeface="Consolas" pitchFamily="49" charset="0"/>
                </a:rPr>
                <a:t>   </a:t>
              </a:r>
              <a:r>
                <a:rPr lang="en-US" sz="600" b="1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cs typeface="Consolas" pitchFamily="49" charset="0"/>
                </a:rPr>
                <a:t>mulps</a:t>
              </a:r>
              <a:r>
                <a:rPr lang="en-US" sz="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cs typeface="Consolas" pitchFamily="49" charset="0"/>
                </a:rPr>
                <a:t> xmm0, [</a:t>
              </a:r>
              <a:r>
                <a:rPr lang="en-US" sz="600" b="1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cs typeface="Consolas" pitchFamily="49" charset="0"/>
                </a:rPr>
                <a:t>esi</a:t>
              </a:r>
              <a:r>
                <a:rPr lang="en-US" sz="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cs typeface="Consolas" pitchFamily="49" charset="0"/>
                </a:rPr>
                <a:t> + 16] </a:t>
              </a:r>
            </a:p>
            <a:p>
              <a:r>
                <a:rPr lang="en-US" sz="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cs typeface="Consolas" pitchFamily="49" charset="0"/>
                </a:rPr>
                <a:t>   </a:t>
              </a:r>
              <a:r>
                <a:rPr lang="en-US" sz="600" b="1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cs typeface="Consolas" pitchFamily="49" charset="0"/>
                </a:rPr>
                <a:t>haddps</a:t>
              </a:r>
              <a:r>
                <a:rPr lang="en-US" sz="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cs typeface="Consolas" pitchFamily="49" charset="0"/>
                </a:rPr>
                <a:t> xmm0, xmm0 </a:t>
              </a:r>
            </a:p>
            <a:p>
              <a:r>
                <a:rPr lang="en-US" sz="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cs typeface="Consolas" pitchFamily="49" charset="0"/>
                </a:rPr>
                <a:t>   </a:t>
              </a:r>
              <a:r>
                <a:rPr lang="en-US" sz="600" b="1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cs typeface="Consolas" pitchFamily="49" charset="0"/>
                </a:rPr>
                <a:t>movaps</a:t>
              </a:r>
              <a:r>
                <a:rPr lang="en-US" sz="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cs typeface="Consolas" pitchFamily="49" charset="0"/>
                </a:rPr>
                <a:t> xmm1, xmm0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ea typeface="DotumChe" pitchFamily="49" charset="-127"/>
                  <a:cs typeface="Consolas" pitchFamily="49" charset="0"/>
                </a:rPr>
                <a:t>… }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590594" y="2522787"/>
              <a:ext cx="2385892" cy="2000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7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cs typeface="Consolas" pitchFamily="49" charset="0"/>
                </a:rPr>
                <a:t>C = </a:t>
              </a:r>
              <a:r>
                <a:rPr lang="en-US" sz="700" b="1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cs typeface="Consolas" pitchFamily="49" charset="0"/>
                </a:rPr>
                <a:t>sqrt</a:t>
              </a:r>
              <a:r>
                <a:rPr lang="en-US" sz="7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cs typeface="Consolas" pitchFamily="49" charset="0"/>
                </a:rPr>
                <a:t>(A.^2 + B.^2 + C.^2);</a:t>
              </a:r>
            </a:p>
          </p:txBody>
        </p:sp>
      </p:grpSp>
      <p:sp>
        <p:nvSpPr>
          <p:cNvPr id="31" name="TextBox 30"/>
          <p:cNvSpPr txBox="1"/>
          <p:nvPr/>
        </p:nvSpPr>
        <p:spPr>
          <a:xfrm rot="16200000">
            <a:off x="6728510" y="3106314"/>
            <a:ext cx="7693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Slower</a:t>
            </a:r>
            <a:endParaRPr lang="en-US" sz="1600" b="1" dirty="0"/>
          </a:p>
        </p:txBody>
      </p:sp>
      <p:sp>
        <p:nvSpPr>
          <p:cNvPr id="32" name="TextBox 31"/>
          <p:cNvSpPr txBox="1"/>
          <p:nvPr/>
        </p:nvSpPr>
        <p:spPr>
          <a:xfrm rot="16200000">
            <a:off x="6761836" y="4492464"/>
            <a:ext cx="6983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Faster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872685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Jacket going Mobile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Project underway at Google to adapt Jacket for mobile GPU platforms</a:t>
            </a:r>
          </a:p>
          <a:p>
            <a:pPr lvl="1"/>
            <a:r>
              <a:rPr lang="en-US" dirty="0" smtClean="0"/>
              <a:t>Provide high-level API for utilizing the GPU in Android applications</a:t>
            </a:r>
          </a:p>
          <a:p>
            <a:pPr lvl="1"/>
            <a:r>
              <a:rPr lang="en-US" dirty="0" err="1" smtClean="0"/>
              <a:t>Tegra</a:t>
            </a:r>
            <a:r>
              <a:rPr lang="en-US" dirty="0" smtClean="0"/>
              <a:t> 2 – via OpenGL</a:t>
            </a:r>
          </a:p>
          <a:p>
            <a:pPr lvl="1"/>
            <a:r>
              <a:rPr lang="en-US" dirty="0" smtClean="0"/>
              <a:t>Initial focus on computer vision apps</a:t>
            </a:r>
          </a:p>
          <a:p>
            <a:pPr lvl="1"/>
            <a:r>
              <a:rPr lang="en-US" dirty="0" smtClean="0"/>
              <a:t>Expected release in 2011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547" b="27132"/>
          <a:stretch/>
        </p:blipFill>
        <p:spPr bwMode="auto">
          <a:xfrm>
            <a:off x="1833563" y="5120640"/>
            <a:ext cx="5476875" cy="1737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3626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081160"/>
            <a:ext cx="9144000" cy="69991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17" descr="Visualization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419" y="759883"/>
            <a:ext cx="1132417" cy="1104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CUDA_Box_Singl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8115" y="690011"/>
            <a:ext cx="1263296" cy="1613649"/>
          </a:xfrm>
          <a:prstGeom prst="rect">
            <a:avLst/>
          </a:prstGeom>
          <a:solidFill>
            <a:schemeClr val="bg1">
              <a:lumMod val="50000"/>
            </a:schemeClr>
          </a:solidFill>
          <a:effectLst>
            <a:reflection blurRad="6350" stA="52000" endA="300" endPos="35000" dir="5400000" sy="-100000" algn="bl" rotWithShape="0"/>
          </a:effectLst>
        </p:spPr>
      </p:pic>
      <p:sp>
        <p:nvSpPr>
          <p:cNvPr id="7" name="TextBox 24"/>
          <p:cNvSpPr txBox="1">
            <a:spLocks noChangeArrowheads="1"/>
          </p:cNvSpPr>
          <p:nvPr/>
        </p:nvSpPr>
        <p:spPr bwMode="auto">
          <a:xfrm>
            <a:off x="494242" y="1844675"/>
            <a:ext cx="12633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smtClean="0"/>
              <a:t>17X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8524" y="2370313"/>
            <a:ext cx="1337468" cy="49244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en-US" sz="1200" dirty="0" err="1" smtClean="0">
                <a:latin typeface="Helvetica" pitchFamily="34" charset="0"/>
              </a:rPr>
              <a:t>Neuro</a:t>
            </a:r>
            <a:r>
              <a:rPr lang="en-US" sz="1200" dirty="0" smtClean="0">
                <a:latin typeface="Helvetica" pitchFamily="34" charset="0"/>
              </a:rPr>
              <a:t>-imaging</a:t>
            </a:r>
          </a:p>
          <a:p>
            <a:pPr algn="ctr"/>
            <a:r>
              <a:rPr lang="en-US" sz="1400" dirty="0" smtClean="0">
                <a:latin typeface="Helvetica" pitchFamily="34" charset="0"/>
              </a:rPr>
              <a:t>Georgia Tech</a:t>
            </a:r>
            <a:endParaRPr lang="en-US" sz="1400" dirty="0">
              <a:latin typeface="Helvetica" pitchFamily="34" charset="0"/>
            </a:endParaRPr>
          </a:p>
        </p:txBody>
      </p:sp>
      <p:pic>
        <p:nvPicPr>
          <p:cNvPr id="9" name="Group 52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48378" y="685800"/>
            <a:ext cx="1295135" cy="3250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27"/>
          <p:cNvSpPr txBox="1">
            <a:spLocks noChangeArrowheads="1"/>
          </p:cNvSpPr>
          <p:nvPr/>
        </p:nvSpPr>
        <p:spPr bwMode="auto">
          <a:xfrm>
            <a:off x="3923242" y="1844675"/>
            <a:ext cx="12620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smtClean="0"/>
              <a:t>20X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835929" y="2370313"/>
            <a:ext cx="1514740" cy="49244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en-US" sz="1200" dirty="0" smtClean="0">
                <a:latin typeface="Helvetica" pitchFamily="34" charset="0"/>
              </a:rPr>
              <a:t>Video Processing</a:t>
            </a:r>
          </a:p>
          <a:p>
            <a:pPr algn="ctr"/>
            <a:r>
              <a:rPr lang="en-US" sz="1400" dirty="0" smtClean="0">
                <a:latin typeface="Helvetica" pitchFamily="34" charset="0"/>
              </a:rPr>
              <a:t>Google</a:t>
            </a:r>
            <a:endParaRPr lang="en-US" sz="1400" dirty="0">
              <a:latin typeface="Helvetica" pitchFamily="34" charset="0"/>
            </a:endParaRPr>
          </a:p>
        </p:txBody>
      </p:sp>
      <p:pic>
        <p:nvPicPr>
          <p:cNvPr id="12" name="Picture 18" descr="ParticleTracker#4.bmp"/>
          <p:cNvPicPr>
            <a:picLocks noChangeAspect="1"/>
          </p:cNvPicPr>
          <p:nvPr/>
        </p:nvPicPr>
        <p:blipFill>
          <a:blip r:embed="rId6" cstate="print">
            <a:lum contrast="-10000"/>
          </a:blip>
          <a:srcRect/>
          <a:stretch>
            <a:fillRect/>
          </a:stretch>
        </p:blipFill>
        <p:spPr bwMode="auto">
          <a:xfrm>
            <a:off x="7349596" y="758120"/>
            <a:ext cx="1177396" cy="1090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CUDA_Box_Singl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12514" y="703558"/>
            <a:ext cx="1263296" cy="1613649"/>
          </a:xfrm>
          <a:prstGeom prst="rect">
            <a:avLst/>
          </a:prstGeom>
          <a:solidFill>
            <a:schemeClr val="bg1">
              <a:lumMod val="50000"/>
            </a:schemeClr>
          </a:solidFill>
          <a:effectLst>
            <a:reflection blurRad="6350" stA="52000" endA="300" endPos="35000" dir="5400000" sy="-100000" algn="bl" rotWithShape="0"/>
          </a:effectLst>
        </p:spPr>
      </p:pic>
      <p:sp>
        <p:nvSpPr>
          <p:cNvPr id="14" name="TextBox 29"/>
          <p:cNvSpPr txBox="1">
            <a:spLocks noChangeArrowheads="1"/>
          </p:cNvSpPr>
          <p:nvPr/>
        </p:nvSpPr>
        <p:spPr bwMode="auto">
          <a:xfrm>
            <a:off x="7312554" y="1858786"/>
            <a:ext cx="12620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smtClean="0"/>
              <a:t>12X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304617" y="2384425"/>
            <a:ext cx="1262063" cy="6924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en-US" sz="1100" dirty="0" smtClean="0">
                <a:latin typeface="Helvetica" pitchFamily="34" charset="0"/>
              </a:rPr>
              <a:t>Medical Devices</a:t>
            </a:r>
          </a:p>
          <a:p>
            <a:pPr algn="ctr"/>
            <a:r>
              <a:rPr lang="en-US" sz="1400" dirty="0" smtClean="0">
                <a:latin typeface="Helvetica" pitchFamily="34" charset="0"/>
              </a:rPr>
              <a:t>Spencer Tech</a:t>
            </a:r>
            <a:endParaRPr lang="en-US" sz="1400" dirty="0">
              <a:latin typeface="Helvetica" pitchFamily="34" charset="0"/>
            </a:endParaRPr>
          </a:p>
        </p:txBody>
      </p:sp>
      <p:pic>
        <p:nvPicPr>
          <p:cNvPr id="16" name="Picture 21" descr="TeslaVertical_Finance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1554" y="4128911"/>
            <a:ext cx="1157553" cy="1155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6" descr="CUDA_Box_Singl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1155" y="4061740"/>
            <a:ext cx="1263296" cy="1613649"/>
          </a:xfrm>
          <a:prstGeom prst="rect">
            <a:avLst/>
          </a:prstGeom>
          <a:solidFill>
            <a:schemeClr val="bg1">
              <a:lumMod val="50000"/>
            </a:schemeClr>
          </a:solidFill>
          <a:effectLst>
            <a:reflection blurRad="6350" stA="52000" endA="300" endPos="35000" dir="5400000" sy="-100000" algn="bl" rotWithShape="0"/>
          </a:effectLst>
        </p:spPr>
      </p:pic>
      <p:sp>
        <p:nvSpPr>
          <p:cNvPr id="18" name="TextBox 40"/>
          <p:cNvSpPr txBox="1">
            <a:spLocks noChangeArrowheads="1"/>
          </p:cNvSpPr>
          <p:nvPr/>
        </p:nvSpPr>
        <p:spPr bwMode="auto">
          <a:xfrm>
            <a:off x="527315" y="5211938"/>
            <a:ext cx="126338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smtClean="0"/>
              <a:t>5X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71211" y="5767563"/>
            <a:ext cx="1584854" cy="49244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en-US" sz="1200" dirty="0" smtClean="0">
                <a:latin typeface="Helvetica" pitchFamily="34" charset="0"/>
              </a:rPr>
              <a:t>Weather Modeling</a:t>
            </a:r>
          </a:p>
          <a:p>
            <a:pPr algn="ctr"/>
            <a:r>
              <a:rPr lang="en-US" sz="1400" dirty="0" smtClean="0">
                <a:latin typeface="Helvetica" pitchFamily="34" charset="0"/>
              </a:rPr>
              <a:t>NCAR</a:t>
            </a:r>
            <a:endParaRPr lang="en-US" sz="1400" dirty="0">
              <a:latin typeface="Helvetica" pitchFamily="34" charset="0"/>
            </a:endParaRPr>
          </a:p>
        </p:txBody>
      </p:sp>
      <p:pic>
        <p:nvPicPr>
          <p:cNvPr id="20" name="Picture 20" descr="TeslaVertical_Numerics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315898" y="4109509"/>
            <a:ext cx="1168135" cy="1165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0" descr="CUDA_Box_Singl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71249" y="4061740"/>
            <a:ext cx="1263296" cy="1613649"/>
          </a:xfrm>
          <a:prstGeom prst="rect">
            <a:avLst/>
          </a:prstGeom>
          <a:solidFill>
            <a:schemeClr val="bg1">
              <a:lumMod val="50000"/>
            </a:schemeClr>
          </a:solidFill>
          <a:effectLst>
            <a:reflection blurRad="6350" stA="52000" endA="300" endPos="35000" dir="5400000" sy="-100000" algn="bl" rotWithShape="0"/>
          </a:effectLst>
        </p:spPr>
      </p:pic>
      <p:sp>
        <p:nvSpPr>
          <p:cNvPr id="22" name="TextBox 41"/>
          <p:cNvSpPr txBox="1">
            <a:spLocks noChangeArrowheads="1"/>
          </p:cNvSpPr>
          <p:nvPr/>
        </p:nvSpPr>
        <p:spPr bwMode="auto">
          <a:xfrm>
            <a:off x="2285471" y="5211938"/>
            <a:ext cx="12620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smtClean="0"/>
              <a:t>35X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158471" y="5767563"/>
            <a:ext cx="1473729" cy="49244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en-US" sz="1200" dirty="0" smtClean="0">
                <a:latin typeface="Helvetica" pitchFamily="34" charset="0"/>
              </a:rPr>
              <a:t>Power Engineering</a:t>
            </a:r>
          </a:p>
          <a:p>
            <a:pPr algn="ctr"/>
            <a:r>
              <a:rPr lang="en-US" sz="1400" dirty="0" smtClean="0">
                <a:latin typeface="Helvetica" pitchFamily="34" charset="0"/>
              </a:rPr>
              <a:t>IIT India</a:t>
            </a:r>
            <a:endParaRPr lang="en-US" sz="1400" dirty="0">
              <a:latin typeface="Helvetica" pitchFamily="34" charset="0"/>
            </a:endParaRPr>
          </a:p>
        </p:txBody>
      </p:sp>
      <p:pic>
        <p:nvPicPr>
          <p:cNvPr id="24" name="Picture 13" descr="ULTRASOUND_MAGNETS.jp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972191" y="4148314"/>
            <a:ext cx="1172104" cy="1135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24" descr="CUDA_Box_Singl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39200" y="4061740"/>
            <a:ext cx="1263296" cy="1613649"/>
          </a:xfrm>
          <a:prstGeom prst="rect">
            <a:avLst/>
          </a:prstGeom>
          <a:solidFill>
            <a:schemeClr val="bg1">
              <a:lumMod val="50000"/>
            </a:schemeClr>
          </a:solidFill>
          <a:effectLst>
            <a:reflection blurRad="6350" stA="52000" endA="300" endPos="35000" dir="5400000" sy="-100000" algn="bl" rotWithShape="0"/>
          </a:effectLst>
        </p:spPr>
      </p:pic>
      <p:sp>
        <p:nvSpPr>
          <p:cNvPr id="26" name="TextBox 42"/>
          <p:cNvSpPr txBox="1">
            <a:spLocks noChangeArrowheads="1"/>
          </p:cNvSpPr>
          <p:nvPr/>
        </p:nvSpPr>
        <p:spPr bwMode="auto">
          <a:xfrm>
            <a:off x="3906044" y="5211938"/>
            <a:ext cx="12620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smtClean="0"/>
              <a:t>17X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3916628" y="5767563"/>
            <a:ext cx="1262063" cy="6924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en-US" sz="1100" dirty="0" smtClean="0">
                <a:latin typeface="Helvetica" pitchFamily="34" charset="0"/>
              </a:rPr>
              <a:t>Track Bad Guys</a:t>
            </a:r>
          </a:p>
          <a:p>
            <a:pPr algn="ctr"/>
            <a:r>
              <a:rPr lang="en-US" sz="1400" dirty="0" smtClean="0">
                <a:latin typeface="Helvetica" pitchFamily="34" charset="0"/>
              </a:rPr>
              <a:t>BAE Systems</a:t>
            </a:r>
            <a:endParaRPr lang="en-US" sz="1400" dirty="0">
              <a:latin typeface="Helvetica" pitchFamily="34" charset="0"/>
            </a:endParaRPr>
          </a:p>
        </p:txBody>
      </p:sp>
      <p:pic>
        <p:nvPicPr>
          <p:cNvPr id="28" name="Picture 12" descr="TeslaVertical_BioScience.jpg"/>
          <p:cNvPicPr>
            <a:picLocks noChangeAspect="1"/>
          </p:cNvPicPr>
          <p:nvPr/>
        </p:nvPicPr>
        <p:blipFill>
          <a:blip r:embed="rId10" cstate="print"/>
          <a:srcRect l="12682" t="8264" r="9608" b="10744"/>
          <a:stretch>
            <a:fillRect/>
          </a:stretch>
        </p:blipFill>
        <p:spPr bwMode="auto">
          <a:xfrm>
            <a:off x="5685367" y="4155369"/>
            <a:ext cx="1127125" cy="1058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8" descr="CUDA_Box_Singl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22685" y="4061740"/>
            <a:ext cx="1263296" cy="1613649"/>
          </a:xfrm>
          <a:prstGeom prst="rect">
            <a:avLst/>
          </a:prstGeom>
          <a:solidFill>
            <a:schemeClr val="bg1">
              <a:lumMod val="50000"/>
            </a:schemeClr>
          </a:solidFill>
          <a:effectLst>
            <a:reflection blurRad="6350" stA="52000" endA="300" endPos="35000" dir="5400000" sy="-100000" algn="bl" rotWithShape="0"/>
          </a:effectLst>
        </p:spPr>
      </p:pic>
      <p:sp>
        <p:nvSpPr>
          <p:cNvPr id="30" name="TextBox 43"/>
          <p:cNvSpPr txBox="1">
            <a:spLocks noChangeArrowheads="1"/>
          </p:cNvSpPr>
          <p:nvPr/>
        </p:nvSpPr>
        <p:spPr bwMode="auto">
          <a:xfrm>
            <a:off x="5605992" y="5211938"/>
            <a:ext cx="12620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smtClean="0"/>
              <a:t>70X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5430045" y="5767563"/>
            <a:ext cx="1615281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en-US" sz="1400" dirty="0" smtClean="0">
                <a:latin typeface="Helvetica" pitchFamily="34" charset="0"/>
              </a:rPr>
              <a:t>Drug Delivery</a:t>
            </a:r>
          </a:p>
          <a:p>
            <a:pPr algn="ctr"/>
            <a:r>
              <a:rPr lang="en-US" sz="1400" dirty="0" smtClean="0">
                <a:latin typeface="Helvetica" pitchFamily="34" charset="0"/>
              </a:rPr>
              <a:t>Georgia Tech</a:t>
            </a:r>
            <a:endParaRPr lang="en-US" sz="1400" dirty="0">
              <a:latin typeface="Helvetica" pitchFamily="34" charset="0"/>
            </a:endParaRPr>
          </a:p>
        </p:txBody>
      </p:sp>
      <p:pic>
        <p:nvPicPr>
          <p:cNvPr id="32" name="Picture 11" descr="DNA_THANG.jpg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356211" y="4113036"/>
            <a:ext cx="1162843" cy="1185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32" descr="CUDA_Box_Singl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12514" y="4075287"/>
            <a:ext cx="1263296" cy="1613649"/>
          </a:xfrm>
          <a:prstGeom prst="rect">
            <a:avLst/>
          </a:prstGeom>
          <a:solidFill>
            <a:schemeClr val="bg1">
              <a:lumMod val="50000"/>
            </a:schemeClr>
          </a:solidFill>
          <a:effectLst>
            <a:reflection blurRad="6350" stA="52000" endA="300" endPos="35000" dir="5400000" sy="-100000" algn="bl" rotWithShape="0"/>
          </a:effectLst>
        </p:spPr>
      </p:pic>
      <p:sp>
        <p:nvSpPr>
          <p:cNvPr id="34" name="TextBox 44"/>
          <p:cNvSpPr txBox="1">
            <a:spLocks noChangeArrowheads="1"/>
          </p:cNvSpPr>
          <p:nvPr/>
        </p:nvSpPr>
        <p:spPr bwMode="auto">
          <a:xfrm>
            <a:off x="7312554" y="5226049"/>
            <a:ext cx="12620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smtClean="0"/>
              <a:t>35X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7229211" y="5781675"/>
            <a:ext cx="1441979" cy="73866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en-US" sz="1400" dirty="0" smtClean="0">
                <a:latin typeface="Helvetica" pitchFamily="34" charset="0"/>
              </a:rPr>
              <a:t>Bioinformatics</a:t>
            </a:r>
          </a:p>
          <a:p>
            <a:pPr algn="ctr"/>
            <a:r>
              <a:rPr lang="en-US" sz="1400" dirty="0" smtClean="0">
                <a:latin typeface="Helvetica" pitchFamily="34" charset="0"/>
              </a:rPr>
              <a:t>Leibniz Research</a:t>
            </a:r>
            <a:endParaRPr lang="en-US" sz="1400" dirty="0">
              <a:latin typeface="Helvetica" pitchFamily="34" charset="0"/>
            </a:endParaRPr>
          </a:p>
        </p:txBody>
      </p:sp>
      <p:sp>
        <p:nvSpPr>
          <p:cNvPr id="36" name="Title 41"/>
          <p:cNvSpPr txBox="1">
            <a:spLocks/>
          </p:cNvSpPr>
          <p:nvPr/>
        </p:nvSpPr>
        <p:spPr>
          <a:xfrm>
            <a:off x="0" y="3074105"/>
            <a:ext cx="9144000" cy="649750"/>
          </a:xfrm>
          <a:prstGeom prst="rect">
            <a:avLst/>
          </a:prstGeom>
          <a:solidFill>
            <a:schemeClr val="tx1">
              <a:alpha val="50196"/>
            </a:scheme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3600" smtClean="0">
                <a:solidFill>
                  <a:srgbClr val="FFC20F"/>
                </a:solidFill>
              </a:rPr>
              <a:t>http://www.accelereyes.com/successstories</a:t>
            </a:r>
            <a:endParaRPr lang="en-US" sz="3600" dirty="0">
              <a:solidFill>
                <a:srgbClr val="FFC20F"/>
              </a:solidFill>
            </a:endParaRPr>
          </a:p>
        </p:txBody>
      </p:sp>
      <p:pic>
        <p:nvPicPr>
          <p:cNvPr id="37" name="Picture 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77334" y="834671"/>
            <a:ext cx="860873" cy="922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119033" y="823383"/>
            <a:ext cx="952500" cy="967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Rectangle 38"/>
          <p:cNvSpPr/>
          <p:nvPr/>
        </p:nvSpPr>
        <p:spPr>
          <a:xfrm>
            <a:off x="7366000" y="778227"/>
            <a:ext cx="1117600" cy="103857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Picture 5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573434" y="834671"/>
            <a:ext cx="707533" cy="959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595034" y="4210049"/>
            <a:ext cx="537633" cy="955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" name="Rectangle 41"/>
          <p:cNvSpPr/>
          <p:nvPr/>
        </p:nvSpPr>
        <p:spPr>
          <a:xfrm>
            <a:off x="4004733" y="4153605"/>
            <a:ext cx="1117600" cy="103857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3" name="Picture 9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203700" y="4204405"/>
            <a:ext cx="698500" cy="931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Picture 10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5867400" y="4170538"/>
            <a:ext cx="762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" name="Rectangle 44"/>
          <p:cNvSpPr/>
          <p:nvPr/>
        </p:nvSpPr>
        <p:spPr>
          <a:xfrm>
            <a:off x="609600" y="4153605"/>
            <a:ext cx="1117600" cy="10385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7382933" y="4131027"/>
            <a:ext cx="1117600" cy="107244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7" name="Picture 11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7560734" y="4170538"/>
            <a:ext cx="781671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" name="Content Placeholder 15" descr="tsunami2.jpg"/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>
            <a:off x="783167" y="4204404"/>
            <a:ext cx="762000" cy="971314"/>
          </a:xfrm>
          <a:prstGeom prst="rect">
            <a:avLst/>
          </a:prstGeom>
        </p:spPr>
      </p:pic>
      <p:pic>
        <p:nvPicPr>
          <p:cNvPr id="49" name="Picture 17" descr="Visualization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94080" y="774286"/>
            <a:ext cx="1132417" cy="1104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Picture 49" descr="CUDA_Box_Singl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45776" y="704414"/>
            <a:ext cx="1263296" cy="1613649"/>
          </a:xfrm>
          <a:prstGeom prst="rect">
            <a:avLst/>
          </a:prstGeom>
          <a:solidFill>
            <a:schemeClr val="bg1">
              <a:lumMod val="50000"/>
            </a:schemeClr>
          </a:solidFill>
          <a:effectLst>
            <a:reflection blurRad="6350" stA="52000" endA="300" endPos="35000" dir="5400000" sy="-100000" algn="bl" rotWithShape="0"/>
          </a:effectLst>
        </p:spPr>
      </p:pic>
      <p:sp>
        <p:nvSpPr>
          <p:cNvPr id="51" name="TextBox 24"/>
          <p:cNvSpPr txBox="1">
            <a:spLocks noChangeArrowheads="1"/>
          </p:cNvSpPr>
          <p:nvPr/>
        </p:nvSpPr>
        <p:spPr bwMode="auto">
          <a:xfrm>
            <a:off x="2231903" y="1859078"/>
            <a:ext cx="12633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smtClean="0"/>
              <a:t>20X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2196185" y="2384716"/>
            <a:ext cx="1337468" cy="49244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en-US" sz="1200" dirty="0" smtClean="0">
                <a:latin typeface="Helvetica" pitchFamily="34" charset="0"/>
              </a:rPr>
              <a:t>Bio-Research</a:t>
            </a:r>
          </a:p>
          <a:p>
            <a:pPr algn="ctr"/>
            <a:r>
              <a:rPr lang="en-US" sz="1400" dirty="0" smtClean="0">
                <a:latin typeface="Helvetica" pitchFamily="34" charset="0"/>
              </a:rPr>
              <a:t>CDC</a:t>
            </a:r>
            <a:endParaRPr lang="en-US" sz="1400" dirty="0">
              <a:latin typeface="Helvetica" pitchFamily="34" charset="0"/>
            </a:endParaRPr>
          </a:p>
        </p:txBody>
      </p:sp>
      <p:pic>
        <p:nvPicPr>
          <p:cNvPr id="53" name="Picture 2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2381294" y="848208"/>
            <a:ext cx="971506" cy="943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Group 52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18699" y="686656"/>
            <a:ext cx="1295135" cy="3250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" name="TextBox 27"/>
          <p:cNvSpPr txBox="1">
            <a:spLocks noChangeArrowheads="1"/>
          </p:cNvSpPr>
          <p:nvPr/>
        </p:nvSpPr>
        <p:spPr bwMode="auto">
          <a:xfrm>
            <a:off x="5593563" y="1845531"/>
            <a:ext cx="12620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smtClean="0"/>
              <a:t>45X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5506250" y="2371169"/>
            <a:ext cx="1514740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en-US" sz="1200" dirty="0" smtClean="0">
                <a:latin typeface="Helvetica" pitchFamily="34" charset="0"/>
              </a:rPr>
              <a:t>Radar Imaging</a:t>
            </a:r>
          </a:p>
          <a:p>
            <a:pPr algn="ctr"/>
            <a:r>
              <a:rPr lang="en-US" sz="1400" dirty="0" smtClean="0">
                <a:latin typeface="Helvetica" pitchFamily="34" charset="0"/>
              </a:rPr>
              <a:t>System Planning</a:t>
            </a:r>
            <a:endParaRPr lang="en-US" sz="1400" dirty="0">
              <a:latin typeface="Helvetica" pitchFamily="34" charset="0"/>
            </a:endParaRPr>
          </a:p>
        </p:txBody>
      </p:sp>
      <p:pic>
        <p:nvPicPr>
          <p:cNvPr id="57" name="Picture 3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5726905" y="811532"/>
            <a:ext cx="1066800" cy="979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547650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Email </a:t>
            </a:r>
            <a:r>
              <a:rPr lang="en-US" dirty="0" smtClean="0">
                <a:hlinkClick r:id="rId3"/>
              </a:rPr>
              <a:t>john.melonakos@accelereyes.com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719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Need Performance? Two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6248400" cy="3962400"/>
          </a:xfrm>
        </p:spPr>
        <p:txBody>
          <a:bodyPr>
            <a:normAutofit/>
          </a:bodyPr>
          <a:lstStyle/>
          <a:p>
            <a:r>
              <a:rPr lang="en-US" dirty="0" smtClean="0"/>
              <a:t>Problem:  </a:t>
            </a:r>
          </a:p>
          <a:p>
            <a:pPr lvl="1"/>
            <a:r>
              <a:rPr lang="en-US" dirty="0" smtClean="0"/>
              <a:t>Current code not fast enough</a:t>
            </a:r>
          </a:p>
          <a:p>
            <a:r>
              <a:rPr lang="en-US" dirty="0" smtClean="0"/>
              <a:t>Two options:  </a:t>
            </a:r>
          </a:p>
          <a:p>
            <a:pPr lvl="1"/>
            <a:r>
              <a:rPr lang="en-US" sz="2400" dirty="0" smtClean="0"/>
              <a:t>Program closer to the hardware and risk a legacy of difficult-to-maintain code</a:t>
            </a:r>
            <a:br>
              <a:rPr lang="en-US" sz="2400" dirty="0" smtClean="0"/>
            </a:br>
            <a:endParaRPr lang="en-US" sz="2400" dirty="0" smtClean="0"/>
          </a:p>
          <a:p>
            <a:pPr lvl="1"/>
            <a:r>
              <a:rPr lang="en-US" sz="2400" dirty="0" smtClean="0"/>
              <a:t>Program using a high-level language and </a:t>
            </a:r>
            <a:r>
              <a:rPr lang="en-US" sz="2400" b="1" dirty="0" smtClean="0"/>
              <a:t>sacrifice considerable performance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816298" y="6530340"/>
            <a:ext cx="5327701" cy="396240"/>
          </a:xfrm>
          <a:prstGeom prst="rect">
            <a:avLst/>
          </a:prstGeom>
          <a:solidFill>
            <a:schemeClr val="bg1"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505200" y="4397559"/>
            <a:ext cx="7809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</a:rPr>
              <a:t>- or -</a:t>
            </a:r>
            <a:endParaRPr lang="en-US" sz="2400" dirty="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4" name="Group 25"/>
          <p:cNvGrpSpPr/>
          <p:nvPr/>
        </p:nvGrpSpPr>
        <p:grpSpPr>
          <a:xfrm>
            <a:off x="6500301" y="2034729"/>
            <a:ext cx="3078228" cy="4231807"/>
            <a:chOff x="6575871" y="2206354"/>
            <a:chExt cx="3078228" cy="4231807"/>
          </a:xfrm>
        </p:grpSpPr>
        <p:cxnSp>
          <p:nvCxnSpPr>
            <p:cNvPr id="14" name="Straight Connector 13"/>
            <p:cNvCxnSpPr/>
            <p:nvPr/>
          </p:nvCxnSpPr>
          <p:spPr>
            <a:xfrm rot="5400000">
              <a:off x="6129339" y="4088368"/>
              <a:ext cx="25146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6575871" y="2206354"/>
              <a:ext cx="16485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High-level code</a:t>
              </a:r>
              <a:endParaRPr lang="en-US" b="1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594159" y="5524815"/>
              <a:ext cx="16064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Low-level code</a:t>
              </a:r>
              <a:endParaRPr lang="en-US" b="1" dirty="0"/>
            </a:p>
          </p:txBody>
        </p:sp>
        <p:sp>
          <p:nvSpPr>
            <p:cNvPr id="17" name="Oval 16"/>
            <p:cNvSpPr/>
            <p:nvPr/>
          </p:nvSpPr>
          <p:spPr>
            <a:xfrm>
              <a:off x="7310439" y="4050268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Down Arrow 17"/>
            <p:cNvSpPr/>
            <p:nvPr/>
          </p:nvSpPr>
          <p:spPr>
            <a:xfrm>
              <a:off x="7232018" y="4278868"/>
              <a:ext cx="304800" cy="1219200"/>
            </a:xfrm>
            <a:prstGeom prst="downArrow">
              <a:avLst/>
            </a:prstGeom>
            <a:solidFill>
              <a:schemeClr val="accent2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Down Arrow 18"/>
            <p:cNvSpPr/>
            <p:nvPr/>
          </p:nvSpPr>
          <p:spPr>
            <a:xfrm flipV="1">
              <a:off x="7231191" y="2766060"/>
              <a:ext cx="304800" cy="1219200"/>
            </a:xfrm>
            <a:prstGeom prst="downArrow">
              <a:avLst/>
            </a:prstGeom>
            <a:solidFill>
              <a:schemeClr val="accent3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7200711" y="4267200"/>
              <a:ext cx="388620" cy="1264920"/>
            </a:xfrm>
            <a:prstGeom prst="rect">
              <a:avLst/>
            </a:prstGeom>
            <a:solidFill>
              <a:schemeClr val="bg1">
                <a:alpha val="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185471" y="2743200"/>
              <a:ext cx="388620" cy="1264920"/>
            </a:xfrm>
            <a:prstGeom prst="rect">
              <a:avLst/>
            </a:prstGeom>
            <a:solidFill>
              <a:schemeClr val="bg1">
                <a:alpha val="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571509" y="3944767"/>
              <a:ext cx="13360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C-level code</a:t>
              </a:r>
              <a:endParaRPr lang="en-US" b="1" dirty="0"/>
            </a:p>
          </p:txBody>
        </p:sp>
        <p:sp>
          <p:nvSpPr>
            <p:cNvPr id="23" name="Rectangle 2"/>
            <p:cNvSpPr>
              <a:spLocks noChangeArrowheads="1"/>
            </p:cNvSpPr>
            <p:nvPr/>
          </p:nvSpPr>
          <p:spPr bwMode="auto">
            <a:xfrm>
              <a:off x="7596699" y="4210225"/>
              <a:ext cx="2057400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ea typeface="DotumChe" pitchFamily="49" charset="-127"/>
                  <a:cs typeface="Consolas" pitchFamily="49" charset="0"/>
                </a:rPr>
                <a:t>for (</a:t>
              </a:r>
              <a:r>
                <a:rPr lang="en-US" sz="600" b="1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ea typeface="DotumChe" pitchFamily="49" charset="-127"/>
                  <a:cs typeface="Consolas" pitchFamily="49" charset="0"/>
                </a:rPr>
                <a:t>uint</a:t>
              </a:r>
              <a:r>
                <a:rPr lang="en-US" sz="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ea typeface="DotumChe" pitchFamily="49" charset="-127"/>
                  <a:cs typeface="Consolas" pitchFamily="49" charset="0"/>
                </a:rPr>
                <a:t> </a:t>
              </a:r>
              <a:r>
                <a:rPr lang="en-US" sz="600" b="1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ea typeface="DotumChe" pitchFamily="49" charset="-127"/>
                  <a:cs typeface="Consolas" pitchFamily="49" charset="0"/>
                </a:rPr>
                <a:t>i</a:t>
              </a:r>
              <a:r>
                <a:rPr lang="en-US" sz="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ea typeface="DotumChe" pitchFamily="49" charset="-127"/>
                  <a:cs typeface="Consolas" pitchFamily="49" charset="0"/>
                </a:rPr>
                <a:t> = 0; </a:t>
              </a:r>
              <a:r>
                <a:rPr lang="en-US" sz="600" b="1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ea typeface="DotumChe" pitchFamily="49" charset="-127"/>
                  <a:cs typeface="Consolas" pitchFamily="49" charset="0"/>
                </a:rPr>
                <a:t>i</a:t>
              </a:r>
              <a:r>
                <a:rPr lang="en-US" sz="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ea typeface="DotumChe" pitchFamily="49" charset="-127"/>
                  <a:cs typeface="Consolas" pitchFamily="49" charset="0"/>
                </a:rPr>
                <a:t> &lt; K; ++</a:t>
              </a:r>
              <a:r>
                <a:rPr lang="en-US" sz="600" b="1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ea typeface="DotumChe" pitchFamily="49" charset="-127"/>
                  <a:cs typeface="Consolas" pitchFamily="49" charset="0"/>
                </a:rPr>
                <a:t>i</a:t>
              </a:r>
              <a:r>
                <a:rPr lang="en-US" sz="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ea typeface="DotumChe" pitchFamily="49" charset="-127"/>
                  <a:cs typeface="Consolas" pitchFamily="49" charset="0"/>
                </a:rPr>
                <a:t>) {</a:t>
              </a:r>
            </a:p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ea typeface="DotumChe" pitchFamily="49" charset="-127"/>
                  <a:cs typeface="Consolas" pitchFamily="49" charset="0"/>
                </a:rPr>
                <a:t>  for (</a:t>
              </a:r>
              <a:r>
                <a:rPr lang="en-US" sz="600" b="1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ea typeface="DotumChe" pitchFamily="49" charset="-127"/>
                  <a:cs typeface="Consolas" pitchFamily="49" charset="0"/>
                </a:rPr>
                <a:t>uint</a:t>
              </a:r>
              <a:r>
                <a:rPr lang="en-US" sz="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ea typeface="DotumChe" pitchFamily="49" charset="-127"/>
                  <a:cs typeface="Consolas" pitchFamily="49" charset="0"/>
                </a:rPr>
                <a:t> j = 0; j &lt; L; ++j) {</a:t>
              </a:r>
            </a:p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ea typeface="DotumChe" pitchFamily="49" charset="-127"/>
                  <a:cs typeface="Consolas" pitchFamily="49" charset="0"/>
                </a:rPr>
                <a:t>    C[</a:t>
              </a:r>
              <a:r>
                <a:rPr lang="en-US" sz="600" b="1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ea typeface="DotumChe" pitchFamily="49" charset="-127"/>
                  <a:cs typeface="Consolas" pitchFamily="49" charset="0"/>
                </a:rPr>
                <a:t>i</a:t>
              </a:r>
              <a:r>
                <a:rPr lang="en-US" sz="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ea typeface="DotumChe" pitchFamily="49" charset="-127"/>
                  <a:cs typeface="Consolas" pitchFamily="49" charset="0"/>
                </a:rPr>
                <a:t>][j] = sqrt((a[1][j] - b[1</a:t>
              </a:r>
            </a:p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ea typeface="DotumChe" pitchFamily="49" charset="-127"/>
                  <a:cs typeface="Consolas" pitchFamily="49" charset="0"/>
                </a:rPr>
                <a:t>  }</a:t>
              </a:r>
            </a:p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ea typeface="DotumChe" pitchFamily="49" charset="-127"/>
                  <a:cs typeface="Consolas" pitchFamily="49" charset="0"/>
                </a:rPr>
                <a:t>}</a:t>
              </a:r>
            </a:p>
          </p:txBody>
        </p:sp>
        <p:sp>
          <p:nvSpPr>
            <p:cNvPr id="24" name="Rectangle 2"/>
            <p:cNvSpPr>
              <a:spLocks noChangeArrowheads="1"/>
            </p:cNvSpPr>
            <p:nvPr/>
          </p:nvSpPr>
          <p:spPr bwMode="auto">
            <a:xfrm>
              <a:off x="6599802" y="5791830"/>
              <a:ext cx="125730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cs typeface="Consolas" pitchFamily="49" charset="0"/>
                </a:rPr>
                <a:t>__</a:t>
              </a:r>
              <a:r>
                <a:rPr lang="en-US" sz="600" b="1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cs typeface="Consolas" pitchFamily="49" charset="0"/>
                </a:rPr>
                <a:t>asm</a:t>
              </a:r>
              <a:r>
                <a:rPr lang="en-US" sz="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cs typeface="Consolas" pitchFamily="49" charset="0"/>
                </a:rPr>
                <a:t> { …</a:t>
              </a:r>
            </a:p>
            <a:p>
              <a:r>
                <a:rPr lang="en-US" sz="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ea typeface="DotumChe" pitchFamily="49" charset="-127"/>
                  <a:cs typeface="Consolas" pitchFamily="49" charset="0"/>
                </a:rPr>
                <a:t>  </a:t>
              </a:r>
              <a:r>
                <a:rPr lang="en-US" sz="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cs typeface="Consolas" pitchFamily="49" charset="0"/>
                </a:rPr>
                <a:t> </a:t>
              </a:r>
              <a:r>
                <a:rPr lang="en-US" sz="600" b="1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cs typeface="Consolas" pitchFamily="49" charset="0"/>
                </a:rPr>
                <a:t>movaps</a:t>
              </a:r>
              <a:r>
                <a:rPr lang="en-US" sz="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cs typeface="Consolas" pitchFamily="49" charset="0"/>
                </a:rPr>
                <a:t> xmm0, [</a:t>
              </a:r>
              <a:r>
                <a:rPr lang="en-US" sz="600" b="1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cs typeface="Consolas" pitchFamily="49" charset="0"/>
                </a:rPr>
                <a:t>esi</a:t>
              </a:r>
              <a:r>
                <a:rPr lang="en-US" sz="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cs typeface="Consolas" pitchFamily="49" charset="0"/>
                </a:rPr>
                <a:t>] </a:t>
              </a:r>
            </a:p>
            <a:p>
              <a:r>
                <a:rPr lang="en-US" sz="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cs typeface="Consolas" pitchFamily="49" charset="0"/>
                </a:rPr>
                <a:t>   </a:t>
              </a:r>
              <a:r>
                <a:rPr lang="en-US" sz="600" b="1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cs typeface="Consolas" pitchFamily="49" charset="0"/>
                </a:rPr>
                <a:t>mulps</a:t>
              </a:r>
              <a:r>
                <a:rPr lang="en-US" sz="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cs typeface="Consolas" pitchFamily="49" charset="0"/>
                </a:rPr>
                <a:t> xmm0, [</a:t>
              </a:r>
              <a:r>
                <a:rPr lang="en-US" sz="600" b="1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cs typeface="Consolas" pitchFamily="49" charset="0"/>
                </a:rPr>
                <a:t>esi</a:t>
              </a:r>
              <a:r>
                <a:rPr lang="en-US" sz="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cs typeface="Consolas" pitchFamily="49" charset="0"/>
                </a:rPr>
                <a:t> + 16] </a:t>
              </a:r>
            </a:p>
            <a:p>
              <a:r>
                <a:rPr lang="en-US" sz="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cs typeface="Consolas" pitchFamily="49" charset="0"/>
                </a:rPr>
                <a:t>   </a:t>
              </a:r>
              <a:r>
                <a:rPr lang="en-US" sz="600" b="1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cs typeface="Consolas" pitchFamily="49" charset="0"/>
                </a:rPr>
                <a:t>haddps</a:t>
              </a:r>
              <a:r>
                <a:rPr lang="en-US" sz="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cs typeface="Consolas" pitchFamily="49" charset="0"/>
                </a:rPr>
                <a:t> xmm0, xmm0 </a:t>
              </a:r>
            </a:p>
            <a:p>
              <a:r>
                <a:rPr lang="en-US" sz="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cs typeface="Consolas" pitchFamily="49" charset="0"/>
                </a:rPr>
                <a:t>   </a:t>
              </a:r>
              <a:r>
                <a:rPr lang="en-US" sz="600" b="1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cs typeface="Consolas" pitchFamily="49" charset="0"/>
                </a:rPr>
                <a:t>movaps</a:t>
              </a:r>
              <a:r>
                <a:rPr lang="en-US" sz="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cs typeface="Consolas" pitchFamily="49" charset="0"/>
                </a:rPr>
                <a:t> xmm1, xmm0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ea typeface="DotumChe" pitchFamily="49" charset="-127"/>
                  <a:cs typeface="Consolas" pitchFamily="49" charset="0"/>
                </a:rPr>
                <a:t>… }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590594" y="2522787"/>
              <a:ext cx="2385892" cy="2000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7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cs typeface="Consolas" pitchFamily="49" charset="0"/>
                </a:rPr>
                <a:t>C = </a:t>
              </a:r>
              <a:r>
                <a:rPr lang="en-US" sz="700" b="1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cs typeface="Consolas" pitchFamily="49" charset="0"/>
                </a:rPr>
                <a:t>sqrt</a:t>
              </a:r>
              <a:r>
                <a:rPr lang="en-US" sz="7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nsolas" pitchFamily="49" charset="0"/>
                  <a:cs typeface="Consolas" pitchFamily="49" charset="0"/>
                </a:rPr>
                <a:t>(A.^2 + B.^2 + C.^2);</a:t>
              </a:r>
            </a:p>
          </p:txBody>
        </p:sp>
      </p:grpSp>
      <p:sp>
        <p:nvSpPr>
          <p:cNvPr id="26" name="Rectangle 25"/>
          <p:cNvSpPr/>
          <p:nvPr/>
        </p:nvSpPr>
        <p:spPr>
          <a:xfrm>
            <a:off x="6553199" y="4791153"/>
            <a:ext cx="2590801" cy="1457247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6424731" y="4912823"/>
            <a:ext cx="278854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/>
              <a:t>Jacket was designed from the ground up to eliminate this problem. </a:t>
            </a:r>
            <a:endParaRPr lang="en-US" sz="2000" b="1" dirty="0"/>
          </a:p>
        </p:txBody>
      </p:sp>
      <p:cxnSp>
        <p:nvCxnSpPr>
          <p:cNvPr id="33" name="Straight Arrow Connector 32"/>
          <p:cNvCxnSpPr/>
          <p:nvPr/>
        </p:nvCxnSpPr>
        <p:spPr>
          <a:xfrm flipV="1">
            <a:off x="5834023" y="5433501"/>
            <a:ext cx="551663" cy="1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6499671" y="3352800"/>
            <a:ext cx="2590801" cy="1524001"/>
          </a:xfrm>
          <a:prstGeom prst="rect">
            <a:avLst/>
          </a:prstGeom>
          <a:gradFill>
            <a:gsLst>
              <a:gs pos="88000">
                <a:schemeClr val="bg1"/>
              </a:gs>
              <a:gs pos="31000">
                <a:schemeClr val="bg1">
                  <a:alpha val="76000"/>
                </a:schemeClr>
              </a:gs>
              <a:gs pos="1600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6338507" y="2546035"/>
            <a:ext cx="7746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n>
                  <a:solidFill>
                    <a:srgbClr val="FFC000"/>
                  </a:solidFill>
                </a:ln>
              </a:rPr>
              <a:t>Fastest</a:t>
            </a:r>
            <a:endParaRPr lang="en-US" sz="1600" b="1" dirty="0">
              <a:ln>
                <a:solidFill>
                  <a:srgbClr val="FFC000"/>
                </a:solidFill>
              </a:ln>
            </a:endParaRPr>
          </a:p>
        </p:txBody>
      </p:sp>
      <p:cxnSp>
        <p:nvCxnSpPr>
          <p:cNvPr id="43" name="Straight Connector 42"/>
          <p:cNvCxnSpPr/>
          <p:nvPr/>
        </p:nvCxnSpPr>
        <p:spPr>
          <a:xfrm rot="5400000">
            <a:off x="6076156" y="5422900"/>
            <a:ext cx="762000" cy="1588"/>
          </a:xfrm>
          <a:prstGeom prst="line">
            <a:avLst/>
          </a:prstGeom>
          <a:ln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357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 (Removing Mean)</a:t>
            </a:r>
            <a:endParaRPr lang="en-US" dirty="0"/>
          </a:p>
        </p:txBody>
      </p:sp>
      <p:grpSp>
        <p:nvGrpSpPr>
          <p:cNvPr id="2" name="Group 110"/>
          <p:cNvGrpSpPr/>
          <p:nvPr/>
        </p:nvGrpSpPr>
        <p:grpSpPr>
          <a:xfrm>
            <a:off x="5197366" y="1981200"/>
            <a:ext cx="3553295" cy="3048000"/>
            <a:chOff x="5197366" y="2362200"/>
            <a:chExt cx="3553295" cy="3048000"/>
          </a:xfrm>
        </p:grpSpPr>
        <p:sp>
          <p:nvSpPr>
            <p:cNvPr id="94" name="Freeform 93"/>
            <p:cNvSpPr/>
            <p:nvPr/>
          </p:nvSpPr>
          <p:spPr>
            <a:xfrm>
              <a:off x="5643792" y="3533447"/>
              <a:ext cx="2804160" cy="734060"/>
            </a:xfrm>
            <a:custGeom>
              <a:avLst/>
              <a:gdLst>
                <a:gd name="connsiteX0" fmla="*/ 0 w 2758440"/>
                <a:gd name="connsiteY0" fmla="*/ 346710 h 734060"/>
                <a:gd name="connsiteX1" fmla="*/ 53340 w 2758440"/>
                <a:gd name="connsiteY1" fmla="*/ 712470 h 734060"/>
                <a:gd name="connsiteX2" fmla="*/ 114300 w 2758440"/>
                <a:gd name="connsiteY2" fmla="*/ 217170 h 734060"/>
                <a:gd name="connsiteX3" fmla="*/ 198120 w 2758440"/>
                <a:gd name="connsiteY3" fmla="*/ 438150 h 734060"/>
                <a:gd name="connsiteX4" fmla="*/ 259080 w 2758440"/>
                <a:gd name="connsiteY4" fmla="*/ 659130 h 734060"/>
                <a:gd name="connsiteX5" fmla="*/ 342900 w 2758440"/>
                <a:gd name="connsiteY5" fmla="*/ 133350 h 734060"/>
                <a:gd name="connsiteX6" fmla="*/ 449580 w 2758440"/>
                <a:gd name="connsiteY6" fmla="*/ 704850 h 734060"/>
                <a:gd name="connsiteX7" fmla="*/ 541020 w 2758440"/>
                <a:gd name="connsiteY7" fmla="*/ 110490 h 734060"/>
                <a:gd name="connsiteX8" fmla="*/ 685800 w 2758440"/>
                <a:gd name="connsiteY8" fmla="*/ 438150 h 734060"/>
                <a:gd name="connsiteX9" fmla="*/ 762000 w 2758440"/>
                <a:gd name="connsiteY9" fmla="*/ 224790 h 734060"/>
                <a:gd name="connsiteX10" fmla="*/ 853440 w 2758440"/>
                <a:gd name="connsiteY10" fmla="*/ 529590 h 734060"/>
                <a:gd name="connsiteX11" fmla="*/ 906780 w 2758440"/>
                <a:gd name="connsiteY11" fmla="*/ 171450 h 734060"/>
                <a:gd name="connsiteX12" fmla="*/ 982980 w 2758440"/>
                <a:gd name="connsiteY12" fmla="*/ 598170 h 734060"/>
                <a:gd name="connsiteX13" fmla="*/ 1066800 w 2758440"/>
                <a:gd name="connsiteY13" fmla="*/ 209550 h 734060"/>
                <a:gd name="connsiteX14" fmla="*/ 1158240 w 2758440"/>
                <a:gd name="connsiteY14" fmla="*/ 590550 h 734060"/>
                <a:gd name="connsiteX15" fmla="*/ 1264920 w 2758440"/>
                <a:gd name="connsiteY15" fmla="*/ 118110 h 734060"/>
                <a:gd name="connsiteX16" fmla="*/ 1379220 w 2758440"/>
                <a:gd name="connsiteY16" fmla="*/ 590550 h 734060"/>
                <a:gd name="connsiteX17" fmla="*/ 1493520 w 2758440"/>
                <a:gd name="connsiteY17" fmla="*/ 179070 h 734060"/>
                <a:gd name="connsiteX18" fmla="*/ 1584960 w 2758440"/>
                <a:gd name="connsiteY18" fmla="*/ 567690 h 734060"/>
                <a:gd name="connsiteX19" fmla="*/ 1684020 w 2758440"/>
                <a:gd name="connsiteY19" fmla="*/ 11430 h 734060"/>
                <a:gd name="connsiteX20" fmla="*/ 1790700 w 2758440"/>
                <a:gd name="connsiteY20" fmla="*/ 636270 h 734060"/>
                <a:gd name="connsiteX21" fmla="*/ 1882140 w 2758440"/>
                <a:gd name="connsiteY21" fmla="*/ 148590 h 734060"/>
                <a:gd name="connsiteX22" fmla="*/ 1950720 w 2758440"/>
                <a:gd name="connsiteY22" fmla="*/ 605790 h 734060"/>
                <a:gd name="connsiteX23" fmla="*/ 2057400 w 2758440"/>
                <a:gd name="connsiteY23" fmla="*/ 102870 h 734060"/>
                <a:gd name="connsiteX24" fmla="*/ 2156460 w 2758440"/>
                <a:gd name="connsiteY24" fmla="*/ 598170 h 734060"/>
                <a:gd name="connsiteX25" fmla="*/ 2263140 w 2758440"/>
                <a:gd name="connsiteY25" fmla="*/ 95250 h 734060"/>
                <a:gd name="connsiteX26" fmla="*/ 2377440 w 2758440"/>
                <a:gd name="connsiteY26" fmla="*/ 651510 h 734060"/>
                <a:gd name="connsiteX27" fmla="*/ 2438400 w 2758440"/>
                <a:gd name="connsiteY27" fmla="*/ 156210 h 734060"/>
                <a:gd name="connsiteX28" fmla="*/ 2499360 w 2758440"/>
                <a:gd name="connsiteY28" fmla="*/ 689610 h 734060"/>
                <a:gd name="connsiteX29" fmla="*/ 2621280 w 2758440"/>
                <a:gd name="connsiteY29" fmla="*/ 80010 h 734060"/>
                <a:gd name="connsiteX30" fmla="*/ 2758440 w 2758440"/>
                <a:gd name="connsiteY30" fmla="*/ 537210 h 734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758440" h="734060">
                  <a:moveTo>
                    <a:pt x="0" y="346710"/>
                  </a:moveTo>
                  <a:cubicBezTo>
                    <a:pt x="17145" y="540385"/>
                    <a:pt x="34290" y="734060"/>
                    <a:pt x="53340" y="712470"/>
                  </a:cubicBezTo>
                  <a:cubicBezTo>
                    <a:pt x="72390" y="690880"/>
                    <a:pt x="90170" y="262890"/>
                    <a:pt x="114300" y="217170"/>
                  </a:cubicBezTo>
                  <a:cubicBezTo>
                    <a:pt x="138430" y="171450"/>
                    <a:pt x="173990" y="364490"/>
                    <a:pt x="198120" y="438150"/>
                  </a:cubicBezTo>
                  <a:cubicBezTo>
                    <a:pt x="222250" y="511810"/>
                    <a:pt x="234950" y="709930"/>
                    <a:pt x="259080" y="659130"/>
                  </a:cubicBezTo>
                  <a:cubicBezTo>
                    <a:pt x="283210" y="608330"/>
                    <a:pt x="311150" y="125730"/>
                    <a:pt x="342900" y="133350"/>
                  </a:cubicBezTo>
                  <a:cubicBezTo>
                    <a:pt x="374650" y="140970"/>
                    <a:pt x="416560" y="708660"/>
                    <a:pt x="449580" y="704850"/>
                  </a:cubicBezTo>
                  <a:cubicBezTo>
                    <a:pt x="482600" y="701040"/>
                    <a:pt x="501650" y="154940"/>
                    <a:pt x="541020" y="110490"/>
                  </a:cubicBezTo>
                  <a:cubicBezTo>
                    <a:pt x="580390" y="66040"/>
                    <a:pt x="648970" y="419100"/>
                    <a:pt x="685800" y="438150"/>
                  </a:cubicBezTo>
                  <a:cubicBezTo>
                    <a:pt x="722630" y="457200"/>
                    <a:pt x="734060" y="209550"/>
                    <a:pt x="762000" y="224790"/>
                  </a:cubicBezTo>
                  <a:cubicBezTo>
                    <a:pt x="789940" y="240030"/>
                    <a:pt x="829310" y="538480"/>
                    <a:pt x="853440" y="529590"/>
                  </a:cubicBezTo>
                  <a:cubicBezTo>
                    <a:pt x="877570" y="520700"/>
                    <a:pt x="885190" y="160020"/>
                    <a:pt x="906780" y="171450"/>
                  </a:cubicBezTo>
                  <a:cubicBezTo>
                    <a:pt x="928370" y="182880"/>
                    <a:pt x="956310" y="591820"/>
                    <a:pt x="982980" y="598170"/>
                  </a:cubicBezTo>
                  <a:cubicBezTo>
                    <a:pt x="1009650" y="604520"/>
                    <a:pt x="1037590" y="210820"/>
                    <a:pt x="1066800" y="209550"/>
                  </a:cubicBezTo>
                  <a:cubicBezTo>
                    <a:pt x="1096010" y="208280"/>
                    <a:pt x="1125220" y="605790"/>
                    <a:pt x="1158240" y="590550"/>
                  </a:cubicBezTo>
                  <a:cubicBezTo>
                    <a:pt x="1191260" y="575310"/>
                    <a:pt x="1228090" y="118110"/>
                    <a:pt x="1264920" y="118110"/>
                  </a:cubicBezTo>
                  <a:cubicBezTo>
                    <a:pt x="1301750" y="118110"/>
                    <a:pt x="1341120" y="580390"/>
                    <a:pt x="1379220" y="590550"/>
                  </a:cubicBezTo>
                  <a:cubicBezTo>
                    <a:pt x="1417320" y="600710"/>
                    <a:pt x="1459230" y="182880"/>
                    <a:pt x="1493520" y="179070"/>
                  </a:cubicBezTo>
                  <a:cubicBezTo>
                    <a:pt x="1527810" y="175260"/>
                    <a:pt x="1553210" y="595630"/>
                    <a:pt x="1584960" y="567690"/>
                  </a:cubicBezTo>
                  <a:cubicBezTo>
                    <a:pt x="1616710" y="539750"/>
                    <a:pt x="1649730" y="0"/>
                    <a:pt x="1684020" y="11430"/>
                  </a:cubicBezTo>
                  <a:cubicBezTo>
                    <a:pt x="1718310" y="22860"/>
                    <a:pt x="1757680" y="613410"/>
                    <a:pt x="1790700" y="636270"/>
                  </a:cubicBezTo>
                  <a:cubicBezTo>
                    <a:pt x="1823720" y="659130"/>
                    <a:pt x="1855470" y="153670"/>
                    <a:pt x="1882140" y="148590"/>
                  </a:cubicBezTo>
                  <a:cubicBezTo>
                    <a:pt x="1908810" y="143510"/>
                    <a:pt x="1921510" y="613410"/>
                    <a:pt x="1950720" y="605790"/>
                  </a:cubicBezTo>
                  <a:cubicBezTo>
                    <a:pt x="1979930" y="598170"/>
                    <a:pt x="2023110" y="104140"/>
                    <a:pt x="2057400" y="102870"/>
                  </a:cubicBezTo>
                  <a:cubicBezTo>
                    <a:pt x="2091690" y="101600"/>
                    <a:pt x="2122170" y="599440"/>
                    <a:pt x="2156460" y="598170"/>
                  </a:cubicBezTo>
                  <a:cubicBezTo>
                    <a:pt x="2190750" y="596900"/>
                    <a:pt x="2226310" y="86360"/>
                    <a:pt x="2263140" y="95250"/>
                  </a:cubicBezTo>
                  <a:cubicBezTo>
                    <a:pt x="2299970" y="104140"/>
                    <a:pt x="2348230" y="641350"/>
                    <a:pt x="2377440" y="651510"/>
                  </a:cubicBezTo>
                  <a:cubicBezTo>
                    <a:pt x="2406650" y="661670"/>
                    <a:pt x="2418080" y="149860"/>
                    <a:pt x="2438400" y="156210"/>
                  </a:cubicBezTo>
                  <a:cubicBezTo>
                    <a:pt x="2458720" y="162560"/>
                    <a:pt x="2468880" y="702310"/>
                    <a:pt x="2499360" y="689610"/>
                  </a:cubicBezTo>
                  <a:cubicBezTo>
                    <a:pt x="2529840" y="676910"/>
                    <a:pt x="2578100" y="105410"/>
                    <a:pt x="2621280" y="80010"/>
                  </a:cubicBezTo>
                  <a:cubicBezTo>
                    <a:pt x="2664460" y="54610"/>
                    <a:pt x="2711450" y="295910"/>
                    <a:pt x="2758440" y="537210"/>
                  </a:cubicBezTo>
                </a:path>
              </a:pathLst>
            </a:cu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1" name="Straight Connector 60"/>
            <p:cNvCxnSpPr/>
            <p:nvPr/>
          </p:nvCxnSpPr>
          <p:spPr>
            <a:xfrm>
              <a:off x="5646420" y="2827020"/>
              <a:ext cx="2811780" cy="158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Freeform 57"/>
            <p:cNvSpPr/>
            <p:nvPr/>
          </p:nvSpPr>
          <p:spPr>
            <a:xfrm>
              <a:off x="5646420" y="2419350"/>
              <a:ext cx="2804160" cy="734060"/>
            </a:xfrm>
            <a:custGeom>
              <a:avLst/>
              <a:gdLst>
                <a:gd name="connsiteX0" fmla="*/ 0 w 2758440"/>
                <a:gd name="connsiteY0" fmla="*/ 346710 h 734060"/>
                <a:gd name="connsiteX1" fmla="*/ 53340 w 2758440"/>
                <a:gd name="connsiteY1" fmla="*/ 712470 h 734060"/>
                <a:gd name="connsiteX2" fmla="*/ 114300 w 2758440"/>
                <a:gd name="connsiteY2" fmla="*/ 217170 h 734060"/>
                <a:gd name="connsiteX3" fmla="*/ 198120 w 2758440"/>
                <a:gd name="connsiteY3" fmla="*/ 438150 h 734060"/>
                <a:gd name="connsiteX4" fmla="*/ 259080 w 2758440"/>
                <a:gd name="connsiteY4" fmla="*/ 659130 h 734060"/>
                <a:gd name="connsiteX5" fmla="*/ 342900 w 2758440"/>
                <a:gd name="connsiteY5" fmla="*/ 133350 h 734060"/>
                <a:gd name="connsiteX6" fmla="*/ 449580 w 2758440"/>
                <a:gd name="connsiteY6" fmla="*/ 704850 h 734060"/>
                <a:gd name="connsiteX7" fmla="*/ 541020 w 2758440"/>
                <a:gd name="connsiteY7" fmla="*/ 110490 h 734060"/>
                <a:gd name="connsiteX8" fmla="*/ 685800 w 2758440"/>
                <a:gd name="connsiteY8" fmla="*/ 438150 h 734060"/>
                <a:gd name="connsiteX9" fmla="*/ 762000 w 2758440"/>
                <a:gd name="connsiteY9" fmla="*/ 224790 h 734060"/>
                <a:gd name="connsiteX10" fmla="*/ 853440 w 2758440"/>
                <a:gd name="connsiteY10" fmla="*/ 529590 h 734060"/>
                <a:gd name="connsiteX11" fmla="*/ 906780 w 2758440"/>
                <a:gd name="connsiteY11" fmla="*/ 171450 h 734060"/>
                <a:gd name="connsiteX12" fmla="*/ 982980 w 2758440"/>
                <a:gd name="connsiteY12" fmla="*/ 598170 h 734060"/>
                <a:gd name="connsiteX13" fmla="*/ 1066800 w 2758440"/>
                <a:gd name="connsiteY13" fmla="*/ 209550 h 734060"/>
                <a:gd name="connsiteX14" fmla="*/ 1158240 w 2758440"/>
                <a:gd name="connsiteY14" fmla="*/ 590550 h 734060"/>
                <a:gd name="connsiteX15" fmla="*/ 1264920 w 2758440"/>
                <a:gd name="connsiteY15" fmla="*/ 118110 h 734060"/>
                <a:gd name="connsiteX16" fmla="*/ 1379220 w 2758440"/>
                <a:gd name="connsiteY16" fmla="*/ 590550 h 734060"/>
                <a:gd name="connsiteX17" fmla="*/ 1493520 w 2758440"/>
                <a:gd name="connsiteY17" fmla="*/ 179070 h 734060"/>
                <a:gd name="connsiteX18" fmla="*/ 1584960 w 2758440"/>
                <a:gd name="connsiteY18" fmla="*/ 567690 h 734060"/>
                <a:gd name="connsiteX19" fmla="*/ 1684020 w 2758440"/>
                <a:gd name="connsiteY19" fmla="*/ 11430 h 734060"/>
                <a:gd name="connsiteX20" fmla="*/ 1790700 w 2758440"/>
                <a:gd name="connsiteY20" fmla="*/ 636270 h 734060"/>
                <a:gd name="connsiteX21" fmla="*/ 1882140 w 2758440"/>
                <a:gd name="connsiteY21" fmla="*/ 148590 h 734060"/>
                <a:gd name="connsiteX22" fmla="*/ 1950720 w 2758440"/>
                <a:gd name="connsiteY22" fmla="*/ 605790 h 734060"/>
                <a:gd name="connsiteX23" fmla="*/ 2057400 w 2758440"/>
                <a:gd name="connsiteY23" fmla="*/ 102870 h 734060"/>
                <a:gd name="connsiteX24" fmla="*/ 2156460 w 2758440"/>
                <a:gd name="connsiteY24" fmla="*/ 598170 h 734060"/>
                <a:gd name="connsiteX25" fmla="*/ 2263140 w 2758440"/>
                <a:gd name="connsiteY25" fmla="*/ 95250 h 734060"/>
                <a:gd name="connsiteX26" fmla="*/ 2377440 w 2758440"/>
                <a:gd name="connsiteY26" fmla="*/ 651510 h 734060"/>
                <a:gd name="connsiteX27" fmla="*/ 2438400 w 2758440"/>
                <a:gd name="connsiteY27" fmla="*/ 156210 h 734060"/>
                <a:gd name="connsiteX28" fmla="*/ 2499360 w 2758440"/>
                <a:gd name="connsiteY28" fmla="*/ 689610 h 734060"/>
                <a:gd name="connsiteX29" fmla="*/ 2621280 w 2758440"/>
                <a:gd name="connsiteY29" fmla="*/ 80010 h 734060"/>
                <a:gd name="connsiteX30" fmla="*/ 2758440 w 2758440"/>
                <a:gd name="connsiteY30" fmla="*/ 537210 h 734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758440" h="734060">
                  <a:moveTo>
                    <a:pt x="0" y="346710"/>
                  </a:moveTo>
                  <a:cubicBezTo>
                    <a:pt x="17145" y="540385"/>
                    <a:pt x="34290" y="734060"/>
                    <a:pt x="53340" y="712470"/>
                  </a:cubicBezTo>
                  <a:cubicBezTo>
                    <a:pt x="72390" y="690880"/>
                    <a:pt x="90170" y="262890"/>
                    <a:pt x="114300" y="217170"/>
                  </a:cubicBezTo>
                  <a:cubicBezTo>
                    <a:pt x="138430" y="171450"/>
                    <a:pt x="173990" y="364490"/>
                    <a:pt x="198120" y="438150"/>
                  </a:cubicBezTo>
                  <a:cubicBezTo>
                    <a:pt x="222250" y="511810"/>
                    <a:pt x="234950" y="709930"/>
                    <a:pt x="259080" y="659130"/>
                  </a:cubicBezTo>
                  <a:cubicBezTo>
                    <a:pt x="283210" y="608330"/>
                    <a:pt x="311150" y="125730"/>
                    <a:pt x="342900" y="133350"/>
                  </a:cubicBezTo>
                  <a:cubicBezTo>
                    <a:pt x="374650" y="140970"/>
                    <a:pt x="416560" y="708660"/>
                    <a:pt x="449580" y="704850"/>
                  </a:cubicBezTo>
                  <a:cubicBezTo>
                    <a:pt x="482600" y="701040"/>
                    <a:pt x="501650" y="154940"/>
                    <a:pt x="541020" y="110490"/>
                  </a:cubicBezTo>
                  <a:cubicBezTo>
                    <a:pt x="580390" y="66040"/>
                    <a:pt x="648970" y="419100"/>
                    <a:pt x="685800" y="438150"/>
                  </a:cubicBezTo>
                  <a:cubicBezTo>
                    <a:pt x="722630" y="457200"/>
                    <a:pt x="734060" y="209550"/>
                    <a:pt x="762000" y="224790"/>
                  </a:cubicBezTo>
                  <a:cubicBezTo>
                    <a:pt x="789940" y="240030"/>
                    <a:pt x="829310" y="538480"/>
                    <a:pt x="853440" y="529590"/>
                  </a:cubicBezTo>
                  <a:cubicBezTo>
                    <a:pt x="877570" y="520700"/>
                    <a:pt x="885190" y="160020"/>
                    <a:pt x="906780" y="171450"/>
                  </a:cubicBezTo>
                  <a:cubicBezTo>
                    <a:pt x="928370" y="182880"/>
                    <a:pt x="956310" y="591820"/>
                    <a:pt x="982980" y="598170"/>
                  </a:cubicBezTo>
                  <a:cubicBezTo>
                    <a:pt x="1009650" y="604520"/>
                    <a:pt x="1037590" y="210820"/>
                    <a:pt x="1066800" y="209550"/>
                  </a:cubicBezTo>
                  <a:cubicBezTo>
                    <a:pt x="1096010" y="208280"/>
                    <a:pt x="1125220" y="605790"/>
                    <a:pt x="1158240" y="590550"/>
                  </a:cubicBezTo>
                  <a:cubicBezTo>
                    <a:pt x="1191260" y="575310"/>
                    <a:pt x="1228090" y="118110"/>
                    <a:pt x="1264920" y="118110"/>
                  </a:cubicBezTo>
                  <a:cubicBezTo>
                    <a:pt x="1301750" y="118110"/>
                    <a:pt x="1341120" y="580390"/>
                    <a:pt x="1379220" y="590550"/>
                  </a:cubicBezTo>
                  <a:cubicBezTo>
                    <a:pt x="1417320" y="600710"/>
                    <a:pt x="1459230" y="182880"/>
                    <a:pt x="1493520" y="179070"/>
                  </a:cubicBezTo>
                  <a:cubicBezTo>
                    <a:pt x="1527810" y="175260"/>
                    <a:pt x="1553210" y="595630"/>
                    <a:pt x="1584960" y="567690"/>
                  </a:cubicBezTo>
                  <a:cubicBezTo>
                    <a:pt x="1616710" y="539750"/>
                    <a:pt x="1649730" y="0"/>
                    <a:pt x="1684020" y="11430"/>
                  </a:cubicBezTo>
                  <a:cubicBezTo>
                    <a:pt x="1718310" y="22860"/>
                    <a:pt x="1757680" y="613410"/>
                    <a:pt x="1790700" y="636270"/>
                  </a:cubicBezTo>
                  <a:cubicBezTo>
                    <a:pt x="1823720" y="659130"/>
                    <a:pt x="1855470" y="153670"/>
                    <a:pt x="1882140" y="148590"/>
                  </a:cubicBezTo>
                  <a:cubicBezTo>
                    <a:pt x="1908810" y="143510"/>
                    <a:pt x="1921510" y="613410"/>
                    <a:pt x="1950720" y="605790"/>
                  </a:cubicBezTo>
                  <a:cubicBezTo>
                    <a:pt x="1979930" y="598170"/>
                    <a:pt x="2023110" y="104140"/>
                    <a:pt x="2057400" y="102870"/>
                  </a:cubicBezTo>
                  <a:cubicBezTo>
                    <a:pt x="2091690" y="101600"/>
                    <a:pt x="2122170" y="599440"/>
                    <a:pt x="2156460" y="598170"/>
                  </a:cubicBezTo>
                  <a:cubicBezTo>
                    <a:pt x="2190750" y="596900"/>
                    <a:pt x="2226310" y="86360"/>
                    <a:pt x="2263140" y="95250"/>
                  </a:cubicBezTo>
                  <a:cubicBezTo>
                    <a:pt x="2299970" y="104140"/>
                    <a:pt x="2348230" y="641350"/>
                    <a:pt x="2377440" y="651510"/>
                  </a:cubicBezTo>
                  <a:cubicBezTo>
                    <a:pt x="2406650" y="661670"/>
                    <a:pt x="2418080" y="149860"/>
                    <a:pt x="2438400" y="156210"/>
                  </a:cubicBezTo>
                  <a:cubicBezTo>
                    <a:pt x="2458720" y="162560"/>
                    <a:pt x="2468880" y="702310"/>
                    <a:pt x="2499360" y="689610"/>
                  </a:cubicBezTo>
                  <a:cubicBezTo>
                    <a:pt x="2529840" y="676910"/>
                    <a:pt x="2578100" y="105410"/>
                    <a:pt x="2621280" y="80010"/>
                  </a:cubicBezTo>
                  <a:cubicBezTo>
                    <a:pt x="2664460" y="54610"/>
                    <a:pt x="2711450" y="295910"/>
                    <a:pt x="2758440" y="537210"/>
                  </a:cubicBezTo>
                </a:path>
              </a:pathLst>
            </a:custGeom>
            <a:ln w="28575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638801" y="4755394"/>
              <a:ext cx="2785470" cy="258372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5400000">
              <a:off x="8387042" y="4878970"/>
              <a:ext cx="247235" cy="18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/>
            <p:cNvSpPr/>
            <p:nvPr/>
          </p:nvSpPr>
          <p:spPr>
            <a:xfrm>
              <a:off x="8487447" y="4745910"/>
              <a:ext cx="26321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 smtClean="0"/>
                <a:t>1</a:t>
              </a:r>
              <a:endParaRPr lang="en-US" sz="1200" b="1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638800" y="4712159"/>
              <a:ext cx="28565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dirty="0" smtClean="0"/>
                <a:t>a</a:t>
              </a:r>
              <a:endParaRPr lang="en-US" sz="1600" b="1" dirty="0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7587799" y="4427538"/>
              <a:ext cx="31931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dirty="0" err="1" smtClean="0"/>
                <a:t>a</a:t>
              </a:r>
              <a:r>
                <a:rPr lang="en-US" sz="1600" b="1" baseline="-25000" dirty="0" err="1" smtClean="0"/>
                <a:t>i</a:t>
              </a:r>
              <a:endParaRPr lang="en-US" sz="1600" b="1" dirty="0"/>
            </a:p>
          </p:txBody>
        </p:sp>
        <p:cxnSp>
          <p:nvCxnSpPr>
            <p:cNvPr id="42" name="Straight Connector 41"/>
            <p:cNvCxnSpPr/>
            <p:nvPr/>
          </p:nvCxnSpPr>
          <p:spPr>
            <a:xfrm rot="5400000">
              <a:off x="7736419" y="4878969"/>
              <a:ext cx="247234" cy="1800"/>
            </a:xfrm>
            <a:prstGeom prst="line">
              <a:avLst/>
            </a:prstGeom>
            <a:ln w="41275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V="1">
              <a:off x="5654040" y="5114653"/>
              <a:ext cx="2758440" cy="86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Rectangle 42"/>
            <p:cNvSpPr/>
            <p:nvPr/>
          </p:nvSpPr>
          <p:spPr>
            <a:xfrm>
              <a:off x="5643658" y="5102423"/>
              <a:ext cx="276882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/>
                <a:t>K</a:t>
              </a:r>
              <a:endParaRPr lang="en-US" sz="1400" b="1" dirty="0"/>
            </a:p>
          </p:txBody>
        </p:sp>
        <p:cxnSp>
          <p:nvCxnSpPr>
            <p:cNvPr id="50" name="Straight Connector 49"/>
            <p:cNvCxnSpPr/>
            <p:nvPr/>
          </p:nvCxnSpPr>
          <p:spPr>
            <a:xfrm rot="5400000" flipH="1" flipV="1">
              <a:off x="4875973" y="3124233"/>
              <a:ext cx="1524860" cy="794"/>
            </a:xfrm>
            <a:prstGeom prst="line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V="1">
              <a:off x="5638800" y="3886200"/>
              <a:ext cx="2819400" cy="860"/>
            </a:xfrm>
            <a:prstGeom prst="line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Group 91"/>
            <p:cNvGrpSpPr/>
            <p:nvPr/>
          </p:nvGrpSpPr>
          <p:grpSpPr>
            <a:xfrm>
              <a:off x="8447085" y="2651124"/>
              <a:ext cx="285656" cy="338554"/>
              <a:chOff x="5791200" y="5715000"/>
              <a:chExt cx="285656" cy="338554"/>
            </a:xfrm>
          </p:grpSpPr>
          <p:sp>
            <p:nvSpPr>
              <p:cNvPr id="64" name="Rectangle 63"/>
              <p:cNvSpPr/>
              <p:nvPr/>
            </p:nvSpPr>
            <p:spPr>
              <a:xfrm>
                <a:off x="5791200" y="5715000"/>
                <a:ext cx="28565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b="1" dirty="0" smtClean="0"/>
                  <a:t>a</a:t>
                </a:r>
                <a:endParaRPr lang="en-US" sz="1600" b="1" dirty="0"/>
              </a:p>
            </p:txBody>
          </p:sp>
          <p:cxnSp>
            <p:nvCxnSpPr>
              <p:cNvPr id="65" name="Straight Connector 64"/>
              <p:cNvCxnSpPr/>
              <p:nvPr/>
            </p:nvCxnSpPr>
            <p:spPr>
              <a:xfrm rot="-60000">
                <a:off x="5876928" y="5820656"/>
                <a:ext cx="100584" cy="158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8" name="Curved Right Arrow 107"/>
            <p:cNvSpPr/>
            <p:nvPr/>
          </p:nvSpPr>
          <p:spPr>
            <a:xfrm>
              <a:off x="5197366" y="2790496"/>
              <a:ext cx="304800" cy="1156137"/>
            </a:xfrm>
            <a:prstGeom prst="curvedRightArrow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8442434" y="3702268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0</a:t>
              </a:r>
              <a:endParaRPr lang="en-US" b="1" dirty="0"/>
            </a:p>
          </p:txBody>
        </p:sp>
      </p:grpSp>
      <p:sp>
        <p:nvSpPr>
          <p:cNvPr id="116" name="Content Placeholder 8"/>
          <p:cNvSpPr>
            <a:spLocks noGrp="1"/>
          </p:cNvSpPr>
          <p:nvPr>
            <p:ph idx="1"/>
          </p:nvPr>
        </p:nvSpPr>
        <p:spPr>
          <a:xfrm>
            <a:off x="457200" y="1981200"/>
            <a:ext cx="8382000" cy="4343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Given K-length signal, center </a:t>
            </a:r>
            <a:br>
              <a:rPr lang="en-US" sz="2800" dirty="0" smtClean="0"/>
            </a:br>
            <a:r>
              <a:rPr lang="en-US" sz="2800" dirty="0" smtClean="0"/>
              <a:t>at origin</a:t>
            </a:r>
            <a:br>
              <a:rPr lang="en-US" sz="2800" dirty="0" smtClean="0"/>
            </a:br>
            <a:endParaRPr lang="en-US" sz="2000" dirty="0" smtClean="0"/>
          </a:p>
          <a:p>
            <a:r>
              <a:rPr lang="en-US" sz="2800" dirty="0" smtClean="0"/>
              <a:t>C-level Code</a:t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500" dirty="0" smtClean="0"/>
          </a:p>
          <a:p>
            <a:r>
              <a:rPr lang="en-US" sz="2800" dirty="0" smtClean="0"/>
              <a:t>Low-level Code (</a:t>
            </a:r>
            <a:r>
              <a:rPr lang="en-US" sz="2800" b="1" dirty="0" smtClean="0"/>
              <a:t>assembly</a:t>
            </a:r>
            <a:r>
              <a:rPr lang="en-US" sz="2800" dirty="0" smtClean="0"/>
              <a:t>)</a:t>
            </a:r>
          </a:p>
          <a:p>
            <a:endParaRPr lang="en-US" sz="2800" dirty="0" smtClean="0"/>
          </a:p>
        </p:txBody>
      </p:sp>
      <p:sp>
        <p:nvSpPr>
          <p:cNvPr id="117" name="Rectangle 2"/>
          <p:cNvSpPr>
            <a:spLocks noChangeArrowheads="1"/>
          </p:cNvSpPr>
          <p:nvPr/>
        </p:nvSpPr>
        <p:spPr bwMode="auto">
          <a:xfrm>
            <a:off x="838200" y="3682236"/>
            <a:ext cx="3733800" cy="577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5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for (</a:t>
            </a:r>
            <a:r>
              <a:rPr lang="en-US" sz="1050" b="1" dirty="0" err="1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uint</a:t>
            </a:r>
            <a:r>
              <a:rPr lang="en-US" sz="105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 </a:t>
            </a:r>
            <a:r>
              <a:rPr lang="en-US" sz="1050" b="1" dirty="0" err="1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i</a:t>
            </a:r>
            <a:r>
              <a:rPr lang="en-US" sz="105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 = 0; </a:t>
            </a:r>
            <a:r>
              <a:rPr lang="en-US" sz="1050" b="1" dirty="0" err="1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i</a:t>
            </a:r>
            <a:r>
              <a:rPr lang="en-US" sz="105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 &lt; K; ++</a:t>
            </a:r>
            <a:r>
              <a:rPr lang="en-US" sz="1050" b="1" dirty="0" err="1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i</a:t>
            </a:r>
            <a:r>
              <a:rPr lang="en-US" sz="105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) acc += a[</a:t>
            </a:r>
            <a:r>
              <a:rPr lang="en-US" sz="1050" b="1" dirty="0" err="1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i</a:t>
            </a:r>
            <a:r>
              <a:rPr lang="en-US" sz="105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];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05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mean = acc / K;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5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for (</a:t>
            </a:r>
            <a:r>
              <a:rPr lang="en-US" sz="1050" b="1" dirty="0" err="1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uint</a:t>
            </a:r>
            <a:r>
              <a:rPr lang="en-US" sz="105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 </a:t>
            </a:r>
            <a:r>
              <a:rPr lang="en-US" sz="1050" b="1" dirty="0" err="1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i</a:t>
            </a:r>
            <a:r>
              <a:rPr lang="en-US" sz="105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 = 0; </a:t>
            </a:r>
            <a:r>
              <a:rPr lang="en-US" sz="1050" b="1" dirty="0" err="1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i</a:t>
            </a:r>
            <a:r>
              <a:rPr lang="en-US" sz="105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 &lt; K; ++</a:t>
            </a:r>
            <a:r>
              <a:rPr lang="en-US" sz="1050" b="1" dirty="0" err="1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i</a:t>
            </a:r>
            <a:r>
              <a:rPr lang="en-US" sz="105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) a[</a:t>
            </a:r>
            <a:r>
              <a:rPr lang="en-US" sz="1050" b="1" dirty="0" err="1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i</a:t>
            </a:r>
            <a:r>
              <a:rPr lang="en-US" sz="105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] -= mean;</a:t>
            </a:r>
          </a:p>
        </p:txBody>
      </p:sp>
      <p:sp>
        <p:nvSpPr>
          <p:cNvPr id="118" name="Rectangle 2"/>
          <p:cNvSpPr>
            <a:spLocks noChangeArrowheads="1"/>
          </p:cNvSpPr>
          <p:nvPr/>
        </p:nvSpPr>
        <p:spPr bwMode="auto">
          <a:xfrm>
            <a:off x="844550" y="5119752"/>
            <a:ext cx="220345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latin typeface="Consolas" pitchFamily="49" charset="0"/>
                <a:cs typeface="Consolas" pitchFamily="49" charset="0"/>
              </a:rPr>
              <a:t>__</a:t>
            </a:r>
            <a:r>
              <a:rPr lang="en-US" sz="1000" b="1" dirty="0" err="1" smtClean="0">
                <a:latin typeface="Consolas" pitchFamily="49" charset="0"/>
                <a:cs typeface="Consolas" pitchFamily="49" charset="0"/>
              </a:rPr>
              <a:t>asm</a:t>
            </a:r>
            <a:r>
              <a:rPr lang="en-US" sz="1000" b="1" dirty="0" smtClean="0">
                <a:latin typeface="Consolas" pitchFamily="49" charset="0"/>
                <a:cs typeface="Consolas" pitchFamily="49" charset="0"/>
              </a:rPr>
              <a:t> { …</a:t>
            </a:r>
          </a:p>
          <a:p>
            <a:r>
              <a:rPr lang="en-US" sz="100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  </a:t>
            </a:r>
            <a:r>
              <a:rPr lang="en-US" sz="1000" b="1" dirty="0" smtClean="0">
                <a:latin typeface="Consolas" pitchFamily="49" charset="0"/>
                <a:cs typeface="Consolas" pitchFamily="49" charset="0"/>
              </a:rPr>
              <a:t> </a:t>
            </a:r>
            <a:r>
              <a:rPr lang="en-US" sz="1000" b="1" dirty="0" err="1" smtClean="0">
                <a:latin typeface="Consolas" pitchFamily="49" charset="0"/>
                <a:cs typeface="Consolas" pitchFamily="49" charset="0"/>
              </a:rPr>
              <a:t>movaps</a:t>
            </a:r>
            <a:r>
              <a:rPr lang="en-US" sz="1000" b="1" dirty="0" smtClean="0">
                <a:latin typeface="Consolas" pitchFamily="49" charset="0"/>
                <a:cs typeface="Consolas" pitchFamily="49" charset="0"/>
              </a:rPr>
              <a:t> xmm0, [</a:t>
            </a:r>
            <a:r>
              <a:rPr lang="en-US" sz="1000" b="1" dirty="0" err="1" smtClean="0">
                <a:latin typeface="Consolas" pitchFamily="49" charset="0"/>
                <a:cs typeface="Consolas" pitchFamily="49" charset="0"/>
              </a:rPr>
              <a:t>esi</a:t>
            </a:r>
            <a:r>
              <a:rPr lang="en-US" sz="1000" b="1" dirty="0" smtClean="0">
                <a:latin typeface="Consolas" pitchFamily="49" charset="0"/>
                <a:cs typeface="Consolas" pitchFamily="49" charset="0"/>
              </a:rPr>
              <a:t>] </a:t>
            </a:r>
          </a:p>
          <a:p>
            <a:r>
              <a:rPr lang="en-US" sz="1000" b="1" dirty="0" smtClean="0">
                <a:latin typeface="Consolas" pitchFamily="49" charset="0"/>
                <a:cs typeface="Consolas" pitchFamily="49" charset="0"/>
              </a:rPr>
              <a:t>   </a:t>
            </a:r>
            <a:r>
              <a:rPr lang="en-US" sz="1000" b="1" dirty="0" err="1" smtClean="0">
                <a:latin typeface="Consolas" pitchFamily="49" charset="0"/>
                <a:cs typeface="Consolas" pitchFamily="49" charset="0"/>
              </a:rPr>
              <a:t>mulps</a:t>
            </a:r>
            <a:r>
              <a:rPr lang="en-US" sz="1000" b="1" dirty="0" smtClean="0">
                <a:latin typeface="Consolas" pitchFamily="49" charset="0"/>
                <a:cs typeface="Consolas" pitchFamily="49" charset="0"/>
              </a:rPr>
              <a:t> xmm0, [</a:t>
            </a:r>
            <a:r>
              <a:rPr lang="en-US" sz="1000" b="1" dirty="0" err="1" smtClean="0">
                <a:latin typeface="Consolas" pitchFamily="49" charset="0"/>
                <a:cs typeface="Consolas" pitchFamily="49" charset="0"/>
              </a:rPr>
              <a:t>esi</a:t>
            </a:r>
            <a:r>
              <a:rPr lang="en-US" sz="1000" b="1" dirty="0" smtClean="0">
                <a:latin typeface="Consolas" pitchFamily="49" charset="0"/>
                <a:cs typeface="Consolas" pitchFamily="49" charset="0"/>
              </a:rPr>
              <a:t> + 16] </a:t>
            </a:r>
          </a:p>
          <a:p>
            <a:r>
              <a:rPr lang="en-US" sz="1000" b="1" dirty="0" smtClean="0">
                <a:latin typeface="Consolas" pitchFamily="49" charset="0"/>
                <a:cs typeface="Consolas" pitchFamily="49" charset="0"/>
              </a:rPr>
              <a:t>   </a:t>
            </a:r>
            <a:r>
              <a:rPr lang="en-US" sz="1000" b="1" dirty="0" err="1" smtClean="0">
                <a:latin typeface="Consolas" pitchFamily="49" charset="0"/>
                <a:cs typeface="Consolas" pitchFamily="49" charset="0"/>
              </a:rPr>
              <a:t>haddps</a:t>
            </a:r>
            <a:r>
              <a:rPr lang="en-US" sz="1000" b="1" dirty="0" smtClean="0">
                <a:latin typeface="Consolas" pitchFamily="49" charset="0"/>
                <a:cs typeface="Consolas" pitchFamily="49" charset="0"/>
              </a:rPr>
              <a:t> xmm0, xmm0 </a:t>
            </a:r>
          </a:p>
          <a:p>
            <a:r>
              <a:rPr lang="en-US" sz="1000" b="1" dirty="0" smtClean="0">
                <a:latin typeface="Consolas" pitchFamily="49" charset="0"/>
                <a:cs typeface="Consolas" pitchFamily="49" charset="0"/>
              </a:rPr>
              <a:t>   </a:t>
            </a:r>
            <a:r>
              <a:rPr lang="en-US" sz="1000" b="1" dirty="0" err="1" smtClean="0">
                <a:latin typeface="Consolas" pitchFamily="49" charset="0"/>
                <a:cs typeface="Consolas" pitchFamily="49" charset="0"/>
              </a:rPr>
              <a:t>movaps</a:t>
            </a:r>
            <a:r>
              <a:rPr lang="en-US" sz="1000" b="1" dirty="0" smtClean="0">
                <a:latin typeface="Consolas" pitchFamily="49" charset="0"/>
                <a:cs typeface="Consolas" pitchFamily="49" charset="0"/>
              </a:rPr>
              <a:t> xmm1, xmm0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… }</a:t>
            </a:r>
          </a:p>
        </p:txBody>
      </p:sp>
      <p:sp>
        <p:nvSpPr>
          <p:cNvPr id="29" name="Rectangle 28"/>
          <p:cNvSpPr/>
          <p:nvPr/>
        </p:nvSpPr>
        <p:spPr>
          <a:xfrm>
            <a:off x="3816298" y="6530340"/>
            <a:ext cx="5327701" cy="396240"/>
          </a:xfrm>
          <a:prstGeom prst="rect">
            <a:avLst/>
          </a:prstGeom>
          <a:solidFill>
            <a:schemeClr val="bg1"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782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981200"/>
            <a:ext cx="8382000" cy="4343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Given K-length signal, center </a:t>
            </a:r>
            <a:br>
              <a:rPr lang="en-US" sz="2800" dirty="0" smtClean="0"/>
            </a:br>
            <a:r>
              <a:rPr lang="en-US" sz="2800" dirty="0" smtClean="0"/>
              <a:t>at origin</a:t>
            </a:r>
            <a:br>
              <a:rPr lang="en-US" sz="2800" dirty="0" smtClean="0"/>
            </a:br>
            <a:endParaRPr lang="en-US" sz="2000" dirty="0" smtClean="0"/>
          </a:p>
          <a:p>
            <a:r>
              <a:rPr lang="en-US" sz="2800" dirty="0" smtClean="0"/>
              <a:t>C-level Code</a:t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500" dirty="0" smtClean="0"/>
          </a:p>
          <a:p>
            <a:r>
              <a:rPr lang="en-US" sz="2800" dirty="0" smtClean="0"/>
              <a:t>Low-level Code (</a:t>
            </a:r>
            <a:r>
              <a:rPr lang="en-US" sz="2800" b="1" dirty="0" smtClean="0"/>
              <a:t>assembly</a:t>
            </a:r>
            <a:r>
              <a:rPr lang="en-US" sz="2800" dirty="0" smtClean="0"/>
              <a:t>)</a:t>
            </a:r>
          </a:p>
          <a:p>
            <a:endParaRPr lang="en-US" sz="2800" dirty="0" smtClean="0"/>
          </a:p>
        </p:txBody>
      </p:sp>
      <p:sp>
        <p:nvSpPr>
          <p:cNvPr id="77" name="Rectangle 2"/>
          <p:cNvSpPr>
            <a:spLocks noChangeArrowheads="1"/>
          </p:cNvSpPr>
          <p:nvPr/>
        </p:nvSpPr>
        <p:spPr bwMode="auto">
          <a:xfrm>
            <a:off x="838200" y="3682236"/>
            <a:ext cx="3733800" cy="577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5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for (</a:t>
            </a:r>
            <a:r>
              <a:rPr lang="en-US" sz="1050" b="1" dirty="0" err="1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uint</a:t>
            </a:r>
            <a:r>
              <a:rPr lang="en-US" sz="105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 </a:t>
            </a:r>
            <a:r>
              <a:rPr lang="en-US" sz="1050" b="1" dirty="0" err="1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i</a:t>
            </a:r>
            <a:r>
              <a:rPr lang="en-US" sz="105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 = 0; </a:t>
            </a:r>
            <a:r>
              <a:rPr lang="en-US" sz="1050" b="1" dirty="0" err="1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i</a:t>
            </a:r>
            <a:r>
              <a:rPr lang="en-US" sz="105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 &lt; K; ++</a:t>
            </a:r>
            <a:r>
              <a:rPr lang="en-US" sz="1050" b="1" dirty="0" err="1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i</a:t>
            </a:r>
            <a:r>
              <a:rPr lang="en-US" sz="105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) acc += a[</a:t>
            </a:r>
            <a:r>
              <a:rPr lang="en-US" sz="1050" b="1" dirty="0" err="1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i</a:t>
            </a:r>
            <a:r>
              <a:rPr lang="en-US" sz="105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];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05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mean = acc / K;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5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for (</a:t>
            </a:r>
            <a:r>
              <a:rPr lang="en-US" sz="1050" b="1" dirty="0" err="1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uint</a:t>
            </a:r>
            <a:r>
              <a:rPr lang="en-US" sz="105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 </a:t>
            </a:r>
            <a:r>
              <a:rPr lang="en-US" sz="1050" b="1" dirty="0" err="1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i</a:t>
            </a:r>
            <a:r>
              <a:rPr lang="en-US" sz="105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 = 0; </a:t>
            </a:r>
            <a:r>
              <a:rPr lang="en-US" sz="1050" b="1" dirty="0" err="1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i</a:t>
            </a:r>
            <a:r>
              <a:rPr lang="en-US" sz="105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 &lt; K; ++</a:t>
            </a:r>
            <a:r>
              <a:rPr lang="en-US" sz="1050" b="1" dirty="0" err="1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i</a:t>
            </a:r>
            <a:r>
              <a:rPr lang="en-US" sz="105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) a[</a:t>
            </a:r>
            <a:r>
              <a:rPr lang="en-US" sz="1050" b="1" dirty="0" err="1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i</a:t>
            </a:r>
            <a:r>
              <a:rPr lang="en-US" sz="105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] -= mean;</a:t>
            </a:r>
          </a:p>
        </p:txBody>
      </p:sp>
      <p:sp>
        <p:nvSpPr>
          <p:cNvPr id="78" name="Rectangle 2"/>
          <p:cNvSpPr>
            <a:spLocks noChangeArrowheads="1"/>
          </p:cNvSpPr>
          <p:nvPr/>
        </p:nvSpPr>
        <p:spPr bwMode="auto">
          <a:xfrm>
            <a:off x="844550" y="5119752"/>
            <a:ext cx="220345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latin typeface="Consolas" pitchFamily="49" charset="0"/>
                <a:cs typeface="Consolas" pitchFamily="49" charset="0"/>
              </a:rPr>
              <a:t>__</a:t>
            </a:r>
            <a:r>
              <a:rPr lang="en-US" sz="1000" b="1" dirty="0" err="1" smtClean="0">
                <a:latin typeface="Consolas" pitchFamily="49" charset="0"/>
                <a:cs typeface="Consolas" pitchFamily="49" charset="0"/>
              </a:rPr>
              <a:t>asm</a:t>
            </a:r>
            <a:r>
              <a:rPr lang="en-US" sz="1000" b="1" dirty="0" smtClean="0">
                <a:latin typeface="Consolas" pitchFamily="49" charset="0"/>
                <a:cs typeface="Consolas" pitchFamily="49" charset="0"/>
              </a:rPr>
              <a:t> { …</a:t>
            </a:r>
          </a:p>
          <a:p>
            <a:r>
              <a:rPr lang="en-US" sz="100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  </a:t>
            </a:r>
            <a:r>
              <a:rPr lang="en-US" sz="1000" b="1" dirty="0" smtClean="0">
                <a:latin typeface="Consolas" pitchFamily="49" charset="0"/>
                <a:cs typeface="Consolas" pitchFamily="49" charset="0"/>
              </a:rPr>
              <a:t> </a:t>
            </a:r>
            <a:r>
              <a:rPr lang="en-US" sz="1000" b="1" dirty="0" err="1" smtClean="0">
                <a:latin typeface="Consolas" pitchFamily="49" charset="0"/>
                <a:cs typeface="Consolas" pitchFamily="49" charset="0"/>
              </a:rPr>
              <a:t>movaps</a:t>
            </a:r>
            <a:r>
              <a:rPr lang="en-US" sz="1000" b="1" dirty="0" smtClean="0">
                <a:latin typeface="Consolas" pitchFamily="49" charset="0"/>
                <a:cs typeface="Consolas" pitchFamily="49" charset="0"/>
              </a:rPr>
              <a:t> xmm0, [</a:t>
            </a:r>
            <a:r>
              <a:rPr lang="en-US" sz="1000" b="1" dirty="0" err="1" smtClean="0">
                <a:latin typeface="Consolas" pitchFamily="49" charset="0"/>
                <a:cs typeface="Consolas" pitchFamily="49" charset="0"/>
              </a:rPr>
              <a:t>esi</a:t>
            </a:r>
            <a:r>
              <a:rPr lang="en-US" sz="1000" b="1" dirty="0" smtClean="0">
                <a:latin typeface="Consolas" pitchFamily="49" charset="0"/>
                <a:cs typeface="Consolas" pitchFamily="49" charset="0"/>
              </a:rPr>
              <a:t>] </a:t>
            </a:r>
          </a:p>
          <a:p>
            <a:r>
              <a:rPr lang="en-US" sz="1000" b="1" dirty="0" smtClean="0">
                <a:latin typeface="Consolas" pitchFamily="49" charset="0"/>
                <a:cs typeface="Consolas" pitchFamily="49" charset="0"/>
              </a:rPr>
              <a:t>   </a:t>
            </a:r>
            <a:r>
              <a:rPr lang="en-US" sz="1000" b="1" dirty="0" err="1" smtClean="0">
                <a:latin typeface="Consolas" pitchFamily="49" charset="0"/>
                <a:cs typeface="Consolas" pitchFamily="49" charset="0"/>
              </a:rPr>
              <a:t>mulps</a:t>
            </a:r>
            <a:r>
              <a:rPr lang="en-US" sz="1000" b="1" dirty="0" smtClean="0">
                <a:latin typeface="Consolas" pitchFamily="49" charset="0"/>
                <a:cs typeface="Consolas" pitchFamily="49" charset="0"/>
              </a:rPr>
              <a:t> xmm0, [</a:t>
            </a:r>
            <a:r>
              <a:rPr lang="en-US" sz="1000" b="1" dirty="0" err="1" smtClean="0">
                <a:latin typeface="Consolas" pitchFamily="49" charset="0"/>
                <a:cs typeface="Consolas" pitchFamily="49" charset="0"/>
              </a:rPr>
              <a:t>esi</a:t>
            </a:r>
            <a:r>
              <a:rPr lang="en-US" sz="1000" b="1" dirty="0" smtClean="0">
                <a:latin typeface="Consolas" pitchFamily="49" charset="0"/>
                <a:cs typeface="Consolas" pitchFamily="49" charset="0"/>
              </a:rPr>
              <a:t> + 16] </a:t>
            </a:r>
          </a:p>
          <a:p>
            <a:r>
              <a:rPr lang="en-US" sz="1000" b="1" dirty="0" smtClean="0">
                <a:latin typeface="Consolas" pitchFamily="49" charset="0"/>
                <a:cs typeface="Consolas" pitchFamily="49" charset="0"/>
              </a:rPr>
              <a:t>   </a:t>
            </a:r>
            <a:r>
              <a:rPr lang="en-US" sz="1000" b="1" dirty="0" err="1" smtClean="0">
                <a:latin typeface="Consolas" pitchFamily="49" charset="0"/>
                <a:cs typeface="Consolas" pitchFamily="49" charset="0"/>
              </a:rPr>
              <a:t>haddps</a:t>
            </a:r>
            <a:r>
              <a:rPr lang="en-US" sz="1000" b="1" dirty="0" smtClean="0">
                <a:latin typeface="Consolas" pitchFamily="49" charset="0"/>
                <a:cs typeface="Consolas" pitchFamily="49" charset="0"/>
              </a:rPr>
              <a:t> xmm0, xmm0 </a:t>
            </a:r>
          </a:p>
          <a:p>
            <a:r>
              <a:rPr lang="en-US" sz="1000" b="1" dirty="0" smtClean="0">
                <a:latin typeface="Consolas" pitchFamily="49" charset="0"/>
                <a:cs typeface="Consolas" pitchFamily="49" charset="0"/>
              </a:rPr>
              <a:t>   </a:t>
            </a:r>
            <a:r>
              <a:rPr lang="en-US" sz="1000" b="1" dirty="0" err="1" smtClean="0">
                <a:latin typeface="Consolas" pitchFamily="49" charset="0"/>
                <a:cs typeface="Consolas" pitchFamily="49" charset="0"/>
              </a:rPr>
              <a:t>movaps</a:t>
            </a:r>
            <a:r>
              <a:rPr lang="en-US" sz="1000" b="1" dirty="0" smtClean="0">
                <a:latin typeface="Consolas" pitchFamily="49" charset="0"/>
                <a:cs typeface="Consolas" pitchFamily="49" charset="0"/>
              </a:rPr>
              <a:t> xmm1, xmm0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… }</a:t>
            </a:r>
          </a:p>
        </p:txBody>
      </p:sp>
      <p:grpSp>
        <p:nvGrpSpPr>
          <p:cNvPr id="2" name="Group 110"/>
          <p:cNvGrpSpPr/>
          <p:nvPr/>
        </p:nvGrpSpPr>
        <p:grpSpPr>
          <a:xfrm>
            <a:off x="5197366" y="1981200"/>
            <a:ext cx="3553295" cy="3048000"/>
            <a:chOff x="5197366" y="2362200"/>
            <a:chExt cx="3553295" cy="3048000"/>
          </a:xfrm>
        </p:grpSpPr>
        <p:sp>
          <p:nvSpPr>
            <p:cNvPr id="94" name="Freeform 93"/>
            <p:cNvSpPr/>
            <p:nvPr/>
          </p:nvSpPr>
          <p:spPr>
            <a:xfrm>
              <a:off x="5643792" y="3533447"/>
              <a:ext cx="2804160" cy="734060"/>
            </a:xfrm>
            <a:custGeom>
              <a:avLst/>
              <a:gdLst>
                <a:gd name="connsiteX0" fmla="*/ 0 w 2758440"/>
                <a:gd name="connsiteY0" fmla="*/ 346710 h 734060"/>
                <a:gd name="connsiteX1" fmla="*/ 53340 w 2758440"/>
                <a:gd name="connsiteY1" fmla="*/ 712470 h 734060"/>
                <a:gd name="connsiteX2" fmla="*/ 114300 w 2758440"/>
                <a:gd name="connsiteY2" fmla="*/ 217170 h 734060"/>
                <a:gd name="connsiteX3" fmla="*/ 198120 w 2758440"/>
                <a:gd name="connsiteY3" fmla="*/ 438150 h 734060"/>
                <a:gd name="connsiteX4" fmla="*/ 259080 w 2758440"/>
                <a:gd name="connsiteY4" fmla="*/ 659130 h 734060"/>
                <a:gd name="connsiteX5" fmla="*/ 342900 w 2758440"/>
                <a:gd name="connsiteY5" fmla="*/ 133350 h 734060"/>
                <a:gd name="connsiteX6" fmla="*/ 449580 w 2758440"/>
                <a:gd name="connsiteY6" fmla="*/ 704850 h 734060"/>
                <a:gd name="connsiteX7" fmla="*/ 541020 w 2758440"/>
                <a:gd name="connsiteY7" fmla="*/ 110490 h 734060"/>
                <a:gd name="connsiteX8" fmla="*/ 685800 w 2758440"/>
                <a:gd name="connsiteY8" fmla="*/ 438150 h 734060"/>
                <a:gd name="connsiteX9" fmla="*/ 762000 w 2758440"/>
                <a:gd name="connsiteY9" fmla="*/ 224790 h 734060"/>
                <a:gd name="connsiteX10" fmla="*/ 853440 w 2758440"/>
                <a:gd name="connsiteY10" fmla="*/ 529590 h 734060"/>
                <a:gd name="connsiteX11" fmla="*/ 906780 w 2758440"/>
                <a:gd name="connsiteY11" fmla="*/ 171450 h 734060"/>
                <a:gd name="connsiteX12" fmla="*/ 982980 w 2758440"/>
                <a:gd name="connsiteY12" fmla="*/ 598170 h 734060"/>
                <a:gd name="connsiteX13" fmla="*/ 1066800 w 2758440"/>
                <a:gd name="connsiteY13" fmla="*/ 209550 h 734060"/>
                <a:gd name="connsiteX14" fmla="*/ 1158240 w 2758440"/>
                <a:gd name="connsiteY14" fmla="*/ 590550 h 734060"/>
                <a:gd name="connsiteX15" fmla="*/ 1264920 w 2758440"/>
                <a:gd name="connsiteY15" fmla="*/ 118110 h 734060"/>
                <a:gd name="connsiteX16" fmla="*/ 1379220 w 2758440"/>
                <a:gd name="connsiteY16" fmla="*/ 590550 h 734060"/>
                <a:gd name="connsiteX17" fmla="*/ 1493520 w 2758440"/>
                <a:gd name="connsiteY17" fmla="*/ 179070 h 734060"/>
                <a:gd name="connsiteX18" fmla="*/ 1584960 w 2758440"/>
                <a:gd name="connsiteY18" fmla="*/ 567690 h 734060"/>
                <a:gd name="connsiteX19" fmla="*/ 1684020 w 2758440"/>
                <a:gd name="connsiteY19" fmla="*/ 11430 h 734060"/>
                <a:gd name="connsiteX20" fmla="*/ 1790700 w 2758440"/>
                <a:gd name="connsiteY20" fmla="*/ 636270 h 734060"/>
                <a:gd name="connsiteX21" fmla="*/ 1882140 w 2758440"/>
                <a:gd name="connsiteY21" fmla="*/ 148590 h 734060"/>
                <a:gd name="connsiteX22" fmla="*/ 1950720 w 2758440"/>
                <a:gd name="connsiteY22" fmla="*/ 605790 h 734060"/>
                <a:gd name="connsiteX23" fmla="*/ 2057400 w 2758440"/>
                <a:gd name="connsiteY23" fmla="*/ 102870 h 734060"/>
                <a:gd name="connsiteX24" fmla="*/ 2156460 w 2758440"/>
                <a:gd name="connsiteY24" fmla="*/ 598170 h 734060"/>
                <a:gd name="connsiteX25" fmla="*/ 2263140 w 2758440"/>
                <a:gd name="connsiteY25" fmla="*/ 95250 h 734060"/>
                <a:gd name="connsiteX26" fmla="*/ 2377440 w 2758440"/>
                <a:gd name="connsiteY26" fmla="*/ 651510 h 734060"/>
                <a:gd name="connsiteX27" fmla="*/ 2438400 w 2758440"/>
                <a:gd name="connsiteY27" fmla="*/ 156210 h 734060"/>
                <a:gd name="connsiteX28" fmla="*/ 2499360 w 2758440"/>
                <a:gd name="connsiteY28" fmla="*/ 689610 h 734060"/>
                <a:gd name="connsiteX29" fmla="*/ 2621280 w 2758440"/>
                <a:gd name="connsiteY29" fmla="*/ 80010 h 734060"/>
                <a:gd name="connsiteX30" fmla="*/ 2758440 w 2758440"/>
                <a:gd name="connsiteY30" fmla="*/ 537210 h 734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758440" h="734060">
                  <a:moveTo>
                    <a:pt x="0" y="346710"/>
                  </a:moveTo>
                  <a:cubicBezTo>
                    <a:pt x="17145" y="540385"/>
                    <a:pt x="34290" y="734060"/>
                    <a:pt x="53340" y="712470"/>
                  </a:cubicBezTo>
                  <a:cubicBezTo>
                    <a:pt x="72390" y="690880"/>
                    <a:pt x="90170" y="262890"/>
                    <a:pt x="114300" y="217170"/>
                  </a:cubicBezTo>
                  <a:cubicBezTo>
                    <a:pt x="138430" y="171450"/>
                    <a:pt x="173990" y="364490"/>
                    <a:pt x="198120" y="438150"/>
                  </a:cubicBezTo>
                  <a:cubicBezTo>
                    <a:pt x="222250" y="511810"/>
                    <a:pt x="234950" y="709930"/>
                    <a:pt x="259080" y="659130"/>
                  </a:cubicBezTo>
                  <a:cubicBezTo>
                    <a:pt x="283210" y="608330"/>
                    <a:pt x="311150" y="125730"/>
                    <a:pt x="342900" y="133350"/>
                  </a:cubicBezTo>
                  <a:cubicBezTo>
                    <a:pt x="374650" y="140970"/>
                    <a:pt x="416560" y="708660"/>
                    <a:pt x="449580" y="704850"/>
                  </a:cubicBezTo>
                  <a:cubicBezTo>
                    <a:pt x="482600" y="701040"/>
                    <a:pt x="501650" y="154940"/>
                    <a:pt x="541020" y="110490"/>
                  </a:cubicBezTo>
                  <a:cubicBezTo>
                    <a:pt x="580390" y="66040"/>
                    <a:pt x="648970" y="419100"/>
                    <a:pt x="685800" y="438150"/>
                  </a:cubicBezTo>
                  <a:cubicBezTo>
                    <a:pt x="722630" y="457200"/>
                    <a:pt x="734060" y="209550"/>
                    <a:pt x="762000" y="224790"/>
                  </a:cubicBezTo>
                  <a:cubicBezTo>
                    <a:pt x="789940" y="240030"/>
                    <a:pt x="829310" y="538480"/>
                    <a:pt x="853440" y="529590"/>
                  </a:cubicBezTo>
                  <a:cubicBezTo>
                    <a:pt x="877570" y="520700"/>
                    <a:pt x="885190" y="160020"/>
                    <a:pt x="906780" y="171450"/>
                  </a:cubicBezTo>
                  <a:cubicBezTo>
                    <a:pt x="928370" y="182880"/>
                    <a:pt x="956310" y="591820"/>
                    <a:pt x="982980" y="598170"/>
                  </a:cubicBezTo>
                  <a:cubicBezTo>
                    <a:pt x="1009650" y="604520"/>
                    <a:pt x="1037590" y="210820"/>
                    <a:pt x="1066800" y="209550"/>
                  </a:cubicBezTo>
                  <a:cubicBezTo>
                    <a:pt x="1096010" y="208280"/>
                    <a:pt x="1125220" y="605790"/>
                    <a:pt x="1158240" y="590550"/>
                  </a:cubicBezTo>
                  <a:cubicBezTo>
                    <a:pt x="1191260" y="575310"/>
                    <a:pt x="1228090" y="118110"/>
                    <a:pt x="1264920" y="118110"/>
                  </a:cubicBezTo>
                  <a:cubicBezTo>
                    <a:pt x="1301750" y="118110"/>
                    <a:pt x="1341120" y="580390"/>
                    <a:pt x="1379220" y="590550"/>
                  </a:cubicBezTo>
                  <a:cubicBezTo>
                    <a:pt x="1417320" y="600710"/>
                    <a:pt x="1459230" y="182880"/>
                    <a:pt x="1493520" y="179070"/>
                  </a:cubicBezTo>
                  <a:cubicBezTo>
                    <a:pt x="1527810" y="175260"/>
                    <a:pt x="1553210" y="595630"/>
                    <a:pt x="1584960" y="567690"/>
                  </a:cubicBezTo>
                  <a:cubicBezTo>
                    <a:pt x="1616710" y="539750"/>
                    <a:pt x="1649730" y="0"/>
                    <a:pt x="1684020" y="11430"/>
                  </a:cubicBezTo>
                  <a:cubicBezTo>
                    <a:pt x="1718310" y="22860"/>
                    <a:pt x="1757680" y="613410"/>
                    <a:pt x="1790700" y="636270"/>
                  </a:cubicBezTo>
                  <a:cubicBezTo>
                    <a:pt x="1823720" y="659130"/>
                    <a:pt x="1855470" y="153670"/>
                    <a:pt x="1882140" y="148590"/>
                  </a:cubicBezTo>
                  <a:cubicBezTo>
                    <a:pt x="1908810" y="143510"/>
                    <a:pt x="1921510" y="613410"/>
                    <a:pt x="1950720" y="605790"/>
                  </a:cubicBezTo>
                  <a:cubicBezTo>
                    <a:pt x="1979930" y="598170"/>
                    <a:pt x="2023110" y="104140"/>
                    <a:pt x="2057400" y="102870"/>
                  </a:cubicBezTo>
                  <a:cubicBezTo>
                    <a:pt x="2091690" y="101600"/>
                    <a:pt x="2122170" y="599440"/>
                    <a:pt x="2156460" y="598170"/>
                  </a:cubicBezTo>
                  <a:cubicBezTo>
                    <a:pt x="2190750" y="596900"/>
                    <a:pt x="2226310" y="86360"/>
                    <a:pt x="2263140" y="95250"/>
                  </a:cubicBezTo>
                  <a:cubicBezTo>
                    <a:pt x="2299970" y="104140"/>
                    <a:pt x="2348230" y="641350"/>
                    <a:pt x="2377440" y="651510"/>
                  </a:cubicBezTo>
                  <a:cubicBezTo>
                    <a:pt x="2406650" y="661670"/>
                    <a:pt x="2418080" y="149860"/>
                    <a:pt x="2438400" y="156210"/>
                  </a:cubicBezTo>
                  <a:cubicBezTo>
                    <a:pt x="2458720" y="162560"/>
                    <a:pt x="2468880" y="702310"/>
                    <a:pt x="2499360" y="689610"/>
                  </a:cubicBezTo>
                  <a:cubicBezTo>
                    <a:pt x="2529840" y="676910"/>
                    <a:pt x="2578100" y="105410"/>
                    <a:pt x="2621280" y="80010"/>
                  </a:cubicBezTo>
                  <a:cubicBezTo>
                    <a:pt x="2664460" y="54610"/>
                    <a:pt x="2711450" y="295910"/>
                    <a:pt x="2758440" y="537210"/>
                  </a:cubicBezTo>
                </a:path>
              </a:pathLst>
            </a:cu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1" name="Straight Connector 60"/>
            <p:cNvCxnSpPr/>
            <p:nvPr/>
          </p:nvCxnSpPr>
          <p:spPr>
            <a:xfrm>
              <a:off x="5646420" y="2827020"/>
              <a:ext cx="2811780" cy="158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Freeform 57"/>
            <p:cNvSpPr/>
            <p:nvPr/>
          </p:nvSpPr>
          <p:spPr>
            <a:xfrm>
              <a:off x="5646420" y="2419350"/>
              <a:ext cx="2804160" cy="734060"/>
            </a:xfrm>
            <a:custGeom>
              <a:avLst/>
              <a:gdLst>
                <a:gd name="connsiteX0" fmla="*/ 0 w 2758440"/>
                <a:gd name="connsiteY0" fmla="*/ 346710 h 734060"/>
                <a:gd name="connsiteX1" fmla="*/ 53340 w 2758440"/>
                <a:gd name="connsiteY1" fmla="*/ 712470 h 734060"/>
                <a:gd name="connsiteX2" fmla="*/ 114300 w 2758440"/>
                <a:gd name="connsiteY2" fmla="*/ 217170 h 734060"/>
                <a:gd name="connsiteX3" fmla="*/ 198120 w 2758440"/>
                <a:gd name="connsiteY3" fmla="*/ 438150 h 734060"/>
                <a:gd name="connsiteX4" fmla="*/ 259080 w 2758440"/>
                <a:gd name="connsiteY4" fmla="*/ 659130 h 734060"/>
                <a:gd name="connsiteX5" fmla="*/ 342900 w 2758440"/>
                <a:gd name="connsiteY5" fmla="*/ 133350 h 734060"/>
                <a:gd name="connsiteX6" fmla="*/ 449580 w 2758440"/>
                <a:gd name="connsiteY6" fmla="*/ 704850 h 734060"/>
                <a:gd name="connsiteX7" fmla="*/ 541020 w 2758440"/>
                <a:gd name="connsiteY7" fmla="*/ 110490 h 734060"/>
                <a:gd name="connsiteX8" fmla="*/ 685800 w 2758440"/>
                <a:gd name="connsiteY8" fmla="*/ 438150 h 734060"/>
                <a:gd name="connsiteX9" fmla="*/ 762000 w 2758440"/>
                <a:gd name="connsiteY9" fmla="*/ 224790 h 734060"/>
                <a:gd name="connsiteX10" fmla="*/ 853440 w 2758440"/>
                <a:gd name="connsiteY10" fmla="*/ 529590 h 734060"/>
                <a:gd name="connsiteX11" fmla="*/ 906780 w 2758440"/>
                <a:gd name="connsiteY11" fmla="*/ 171450 h 734060"/>
                <a:gd name="connsiteX12" fmla="*/ 982980 w 2758440"/>
                <a:gd name="connsiteY12" fmla="*/ 598170 h 734060"/>
                <a:gd name="connsiteX13" fmla="*/ 1066800 w 2758440"/>
                <a:gd name="connsiteY13" fmla="*/ 209550 h 734060"/>
                <a:gd name="connsiteX14" fmla="*/ 1158240 w 2758440"/>
                <a:gd name="connsiteY14" fmla="*/ 590550 h 734060"/>
                <a:gd name="connsiteX15" fmla="*/ 1264920 w 2758440"/>
                <a:gd name="connsiteY15" fmla="*/ 118110 h 734060"/>
                <a:gd name="connsiteX16" fmla="*/ 1379220 w 2758440"/>
                <a:gd name="connsiteY16" fmla="*/ 590550 h 734060"/>
                <a:gd name="connsiteX17" fmla="*/ 1493520 w 2758440"/>
                <a:gd name="connsiteY17" fmla="*/ 179070 h 734060"/>
                <a:gd name="connsiteX18" fmla="*/ 1584960 w 2758440"/>
                <a:gd name="connsiteY18" fmla="*/ 567690 h 734060"/>
                <a:gd name="connsiteX19" fmla="*/ 1684020 w 2758440"/>
                <a:gd name="connsiteY19" fmla="*/ 11430 h 734060"/>
                <a:gd name="connsiteX20" fmla="*/ 1790700 w 2758440"/>
                <a:gd name="connsiteY20" fmla="*/ 636270 h 734060"/>
                <a:gd name="connsiteX21" fmla="*/ 1882140 w 2758440"/>
                <a:gd name="connsiteY21" fmla="*/ 148590 h 734060"/>
                <a:gd name="connsiteX22" fmla="*/ 1950720 w 2758440"/>
                <a:gd name="connsiteY22" fmla="*/ 605790 h 734060"/>
                <a:gd name="connsiteX23" fmla="*/ 2057400 w 2758440"/>
                <a:gd name="connsiteY23" fmla="*/ 102870 h 734060"/>
                <a:gd name="connsiteX24" fmla="*/ 2156460 w 2758440"/>
                <a:gd name="connsiteY24" fmla="*/ 598170 h 734060"/>
                <a:gd name="connsiteX25" fmla="*/ 2263140 w 2758440"/>
                <a:gd name="connsiteY25" fmla="*/ 95250 h 734060"/>
                <a:gd name="connsiteX26" fmla="*/ 2377440 w 2758440"/>
                <a:gd name="connsiteY26" fmla="*/ 651510 h 734060"/>
                <a:gd name="connsiteX27" fmla="*/ 2438400 w 2758440"/>
                <a:gd name="connsiteY27" fmla="*/ 156210 h 734060"/>
                <a:gd name="connsiteX28" fmla="*/ 2499360 w 2758440"/>
                <a:gd name="connsiteY28" fmla="*/ 689610 h 734060"/>
                <a:gd name="connsiteX29" fmla="*/ 2621280 w 2758440"/>
                <a:gd name="connsiteY29" fmla="*/ 80010 h 734060"/>
                <a:gd name="connsiteX30" fmla="*/ 2758440 w 2758440"/>
                <a:gd name="connsiteY30" fmla="*/ 537210 h 734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758440" h="734060">
                  <a:moveTo>
                    <a:pt x="0" y="346710"/>
                  </a:moveTo>
                  <a:cubicBezTo>
                    <a:pt x="17145" y="540385"/>
                    <a:pt x="34290" y="734060"/>
                    <a:pt x="53340" y="712470"/>
                  </a:cubicBezTo>
                  <a:cubicBezTo>
                    <a:pt x="72390" y="690880"/>
                    <a:pt x="90170" y="262890"/>
                    <a:pt x="114300" y="217170"/>
                  </a:cubicBezTo>
                  <a:cubicBezTo>
                    <a:pt x="138430" y="171450"/>
                    <a:pt x="173990" y="364490"/>
                    <a:pt x="198120" y="438150"/>
                  </a:cubicBezTo>
                  <a:cubicBezTo>
                    <a:pt x="222250" y="511810"/>
                    <a:pt x="234950" y="709930"/>
                    <a:pt x="259080" y="659130"/>
                  </a:cubicBezTo>
                  <a:cubicBezTo>
                    <a:pt x="283210" y="608330"/>
                    <a:pt x="311150" y="125730"/>
                    <a:pt x="342900" y="133350"/>
                  </a:cubicBezTo>
                  <a:cubicBezTo>
                    <a:pt x="374650" y="140970"/>
                    <a:pt x="416560" y="708660"/>
                    <a:pt x="449580" y="704850"/>
                  </a:cubicBezTo>
                  <a:cubicBezTo>
                    <a:pt x="482600" y="701040"/>
                    <a:pt x="501650" y="154940"/>
                    <a:pt x="541020" y="110490"/>
                  </a:cubicBezTo>
                  <a:cubicBezTo>
                    <a:pt x="580390" y="66040"/>
                    <a:pt x="648970" y="419100"/>
                    <a:pt x="685800" y="438150"/>
                  </a:cubicBezTo>
                  <a:cubicBezTo>
                    <a:pt x="722630" y="457200"/>
                    <a:pt x="734060" y="209550"/>
                    <a:pt x="762000" y="224790"/>
                  </a:cubicBezTo>
                  <a:cubicBezTo>
                    <a:pt x="789940" y="240030"/>
                    <a:pt x="829310" y="538480"/>
                    <a:pt x="853440" y="529590"/>
                  </a:cubicBezTo>
                  <a:cubicBezTo>
                    <a:pt x="877570" y="520700"/>
                    <a:pt x="885190" y="160020"/>
                    <a:pt x="906780" y="171450"/>
                  </a:cubicBezTo>
                  <a:cubicBezTo>
                    <a:pt x="928370" y="182880"/>
                    <a:pt x="956310" y="591820"/>
                    <a:pt x="982980" y="598170"/>
                  </a:cubicBezTo>
                  <a:cubicBezTo>
                    <a:pt x="1009650" y="604520"/>
                    <a:pt x="1037590" y="210820"/>
                    <a:pt x="1066800" y="209550"/>
                  </a:cubicBezTo>
                  <a:cubicBezTo>
                    <a:pt x="1096010" y="208280"/>
                    <a:pt x="1125220" y="605790"/>
                    <a:pt x="1158240" y="590550"/>
                  </a:cubicBezTo>
                  <a:cubicBezTo>
                    <a:pt x="1191260" y="575310"/>
                    <a:pt x="1228090" y="118110"/>
                    <a:pt x="1264920" y="118110"/>
                  </a:cubicBezTo>
                  <a:cubicBezTo>
                    <a:pt x="1301750" y="118110"/>
                    <a:pt x="1341120" y="580390"/>
                    <a:pt x="1379220" y="590550"/>
                  </a:cubicBezTo>
                  <a:cubicBezTo>
                    <a:pt x="1417320" y="600710"/>
                    <a:pt x="1459230" y="182880"/>
                    <a:pt x="1493520" y="179070"/>
                  </a:cubicBezTo>
                  <a:cubicBezTo>
                    <a:pt x="1527810" y="175260"/>
                    <a:pt x="1553210" y="595630"/>
                    <a:pt x="1584960" y="567690"/>
                  </a:cubicBezTo>
                  <a:cubicBezTo>
                    <a:pt x="1616710" y="539750"/>
                    <a:pt x="1649730" y="0"/>
                    <a:pt x="1684020" y="11430"/>
                  </a:cubicBezTo>
                  <a:cubicBezTo>
                    <a:pt x="1718310" y="22860"/>
                    <a:pt x="1757680" y="613410"/>
                    <a:pt x="1790700" y="636270"/>
                  </a:cubicBezTo>
                  <a:cubicBezTo>
                    <a:pt x="1823720" y="659130"/>
                    <a:pt x="1855470" y="153670"/>
                    <a:pt x="1882140" y="148590"/>
                  </a:cubicBezTo>
                  <a:cubicBezTo>
                    <a:pt x="1908810" y="143510"/>
                    <a:pt x="1921510" y="613410"/>
                    <a:pt x="1950720" y="605790"/>
                  </a:cubicBezTo>
                  <a:cubicBezTo>
                    <a:pt x="1979930" y="598170"/>
                    <a:pt x="2023110" y="104140"/>
                    <a:pt x="2057400" y="102870"/>
                  </a:cubicBezTo>
                  <a:cubicBezTo>
                    <a:pt x="2091690" y="101600"/>
                    <a:pt x="2122170" y="599440"/>
                    <a:pt x="2156460" y="598170"/>
                  </a:cubicBezTo>
                  <a:cubicBezTo>
                    <a:pt x="2190750" y="596900"/>
                    <a:pt x="2226310" y="86360"/>
                    <a:pt x="2263140" y="95250"/>
                  </a:cubicBezTo>
                  <a:cubicBezTo>
                    <a:pt x="2299970" y="104140"/>
                    <a:pt x="2348230" y="641350"/>
                    <a:pt x="2377440" y="651510"/>
                  </a:cubicBezTo>
                  <a:cubicBezTo>
                    <a:pt x="2406650" y="661670"/>
                    <a:pt x="2418080" y="149860"/>
                    <a:pt x="2438400" y="156210"/>
                  </a:cubicBezTo>
                  <a:cubicBezTo>
                    <a:pt x="2458720" y="162560"/>
                    <a:pt x="2468880" y="702310"/>
                    <a:pt x="2499360" y="689610"/>
                  </a:cubicBezTo>
                  <a:cubicBezTo>
                    <a:pt x="2529840" y="676910"/>
                    <a:pt x="2578100" y="105410"/>
                    <a:pt x="2621280" y="80010"/>
                  </a:cubicBezTo>
                  <a:cubicBezTo>
                    <a:pt x="2664460" y="54610"/>
                    <a:pt x="2711450" y="295910"/>
                    <a:pt x="2758440" y="537210"/>
                  </a:cubicBezTo>
                </a:path>
              </a:pathLst>
            </a:custGeom>
            <a:ln w="28575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638801" y="4755394"/>
              <a:ext cx="2785470" cy="258372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5400000">
              <a:off x="8387042" y="4878970"/>
              <a:ext cx="247235" cy="18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/>
            <p:cNvSpPr/>
            <p:nvPr/>
          </p:nvSpPr>
          <p:spPr>
            <a:xfrm>
              <a:off x="8487447" y="4745910"/>
              <a:ext cx="26321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 smtClean="0"/>
                <a:t>1</a:t>
              </a:r>
              <a:endParaRPr lang="en-US" sz="1200" b="1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638800" y="4712159"/>
              <a:ext cx="28565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dirty="0" smtClean="0"/>
                <a:t>a</a:t>
              </a:r>
              <a:endParaRPr lang="en-US" sz="1600" b="1" dirty="0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7587799" y="4427538"/>
              <a:ext cx="31931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dirty="0" err="1" smtClean="0"/>
                <a:t>a</a:t>
              </a:r>
              <a:r>
                <a:rPr lang="en-US" sz="1600" b="1" baseline="-25000" dirty="0" err="1" smtClean="0"/>
                <a:t>i</a:t>
              </a:r>
              <a:endParaRPr lang="en-US" sz="1600" b="1" dirty="0"/>
            </a:p>
          </p:txBody>
        </p:sp>
        <p:cxnSp>
          <p:nvCxnSpPr>
            <p:cNvPr id="42" name="Straight Connector 41"/>
            <p:cNvCxnSpPr/>
            <p:nvPr/>
          </p:nvCxnSpPr>
          <p:spPr>
            <a:xfrm rot="5400000">
              <a:off x="7736419" y="4878969"/>
              <a:ext cx="247234" cy="1800"/>
            </a:xfrm>
            <a:prstGeom prst="line">
              <a:avLst/>
            </a:prstGeom>
            <a:ln w="41275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V="1">
              <a:off x="5654040" y="5114653"/>
              <a:ext cx="2758440" cy="86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Rectangle 42"/>
            <p:cNvSpPr/>
            <p:nvPr/>
          </p:nvSpPr>
          <p:spPr>
            <a:xfrm>
              <a:off x="5643658" y="5102423"/>
              <a:ext cx="276882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/>
                <a:t>K</a:t>
              </a:r>
              <a:endParaRPr lang="en-US" sz="1400" b="1" dirty="0"/>
            </a:p>
          </p:txBody>
        </p:sp>
        <p:cxnSp>
          <p:nvCxnSpPr>
            <p:cNvPr id="50" name="Straight Connector 49"/>
            <p:cNvCxnSpPr/>
            <p:nvPr/>
          </p:nvCxnSpPr>
          <p:spPr>
            <a:xfrm rot="5400000" flipH="1" flipV="1">
              <a:off x="4875973" y="3124233"/>
              <a:ext cx="1524860" cy="794"/>
            </a:xfrm>
            <a:prstGeom prst="line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V="1">
              <a:off x="5638800" y="3886200"/>
              <a:ext cx="2819400" cy="860"/>
            </a:xfrm>
            <a:prstGeom prst="line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Group 91"/>
            <p:cNvGrpSpPr/>
            <p:nvPr/>
          </p:nvGrpSpPr>
          <p:grpSpPr>
            <a:xfrm>
              <a:off x="8447085" y="2651124"/>
              <a:ext cx="285656" cy="338554"/>
              <a:chOff x="5791200" y="5715000"/>
              <a:chExt cx="285656" cy="338554"/>
            </a:xfrm>
          </p:grpSpPr>
          <p:sp>
            <p:nvSpPr>
              <p:cNvPr id="64" name="Rectangle 63"/>
              <p:cNvSpPr/>
              <p:nvPr/>
            </p:nvSpPr>
            <p:spPr>
              <a:xfrm>
                <a:off x="5791200" y="5715000"/>
                <a:ext cx="28565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b="1" dirty="0" smtClean="0"/>
                  <a:t>a</a:t>
                </a:r>
                <a:endParaRPr lang="en-US" sz="1600" b="1" dirty="0"/>
              </a:p>
            </p:txBody>
          </p:sp>
          <p:cxnSp>
            <p:nvCxnSpPr>
              <p:cNvPr id="65" name="Straight Connector 64"/>
              <p:cNvCxnSpPr/>
              <p:nvPr/>
            </p:nvCxnSpPr>
            <p:spPr>
              <a:xfrm rot="-60000">
                <a:off x="5876928" y="5820656"/>
                <a:ext cx="100584" cy="158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8" name="Curved Right Arrow 107"/>
            <p:cNvSpPr/>
            <p:nvPr/>
          </p:nvSpPr>
          <p:spPr>
            <a:xfrm>
              <a:off x="5197366" y="2790496"/>
              <a:ext cx="304800" cy="1156137"/>
            </a:xfrm>
            <a:prstGeom prst="curvedRightArrow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8442434" y="3702268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0</a:t>
              </a:r>
              <a:endParaRPr lang="en-US" b="1" dirty="0"/>
            </a:p>
          </p:txBody>
        </p:sp>
      </p:grpSp>
      <p:sp>
        <p:nvSpPr>
          <p:cNvPr id="27" name="Rectangle 26"/>
          <p:cNvSpPr/>
          <p:nvPr/>
        </p:nvSpPr>
        <p:spPr>
          <a:xfrm>
            <a:off x="5089634" y="5342002"/>
            <a:ext cx="345812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Faster</a:t>
            </a:r>
            <a:r>
              <a:rPr lang="en-US" dirty="0" smtClean="0"/>
              <a:t>: Total control over hardware</a:t>
            </a:r>
            <a:br>
              <a:rPr lang="en-US" dirty="0" smtClean="0"/>
            </a:br>
            <a:r>
              <a:rPr lang="en-US" dirty="0" smtClean="0"/>
              <a:t>             Leverage Data-Parallel</a:t>
            </a:r>
            <a:endParaRPr lang="en-US" dirty="0"/>
          </a:p>
        </p:txBody>
      </p:sp>
      <p:sp>
        <p:nvSpPr>
          <p:cNvPr id="30" name="Right Brace 29"/>
          <p:cNvSpPr/>
          <p:nvPr/>
        </p:nvSpPr>
        <p:spPr>
          <a:xfrm>
            <a:off x="2819400" y="5198172"/>
            <a:ext cx="152400" cy="914400"/>
          </a:xfrm>
          <a:prstGeom prst="rightBrac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3034093" y="5647185"/>
            <a:ext cx="2052992" cy="632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Case Study (Removing Mean)</a:t>
            </a:r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3816298" y="6530340"/>
            <a:ext cx="5327701" cy="396240"/>
          </a:xfrm>
          <a:prstGeom prst="rect">
            <a:avLst/>
          </a:prstGeom>
          <a:solidFill>
            <a:schemeClr val="bg1"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5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981200"/>
            <a:ext cx="8382000" cy="4343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Given K-length signal, center </a:t>
            </a:r>
            <a:br>
              <a:rPr lang="en-US" sz="2800" dirty="0" smtClean="0"/>
            </a:br>
            <a:r>
              <a:rPr lang="en-US" sz="2800" dirty="0" smtClean="0"/>
              <a:t>at origin</a:t>
            </a:r>
            <a:br>
              <a:rPr lang="en-US" sz="2800" dirty="0" smtClean="0"/>
            </a:br>
            <a:endParaRPr lang="en-US" sz="2000" dirty="0" smtClean="0"/>
          </a:p>
          <a:p>
            <a:r>
              <a:rPr lang="en-US" sz="2800" dirty="0" smtClean="0"/>
              <a:t>C-level Code</a:t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500" dirty="0" smtClean="0"/>
          </a:p>
          <a:p>
            <a:r>
              <a:rPr lang="en-US" sz="2800" dirty="0" smtClean="0"/>
              <a:t>Low-level Code (</a:t>
            </a:r>
            <a:r>
              <a:rPr lang="en-US" sz="2800" b="1" dirty="0" smtClean="0"/>
              <a:t>assembly</a:t>
            </a:r>
            <a:r>
              <a:rPr lang="en-US" sz="2800" dirty="0" smtClean="0"/>
              <a:t>)</a:t>
            </a:r>
          </a:p>
          <a:p>
            <a:endParaRPr lang="en-US" sz="2800" dirty="0" smtClean="0"/>
          </a:p>
        </p:txBody>
      </p:sp>
      <p:sp>
        <p:nvSpPr>
          <p:cNvPr id="77" name="Rectangle 2"/>
          <p:cNvSpPr>
            <a:spLocks noChangeArrowheads="1"/>
          </p:cNvSpPr>
          <p:nvPr/>
        </p:nvSpPr>
        <p:spPr bwMode="auto">
          <a:xfrm>
            <a:off x="838200" y="3682236"/>
            <a:ext cx="3733800" cy="577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5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for (</a:t>
            </a:r>
            <a:r>
              <a:rPr lang="en-US" sz="1050" b="1" dirty="0" err="1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uint</a:t>
            </a:r>
            <a:r>
              <a:rPr lang="en-US" sz="105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 </a:t>
            </a:r>
            <a:r>
              <a:rPr lang="en-US" sz="1050" b="1" dirty="0" err="1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i</a:t>
            </a:r>
            <a:r>
              <a:rPr lang="en-US" sz="105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 = 0; </a:t>
            </a:r>
            <a:r>
              <a:rPr lang="en-US" sz="1050" b="1" dirty="0" err="1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i</a:t>
            </a:r>
            <a:r>
              <a:rPr lang="en-US" sz="105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 &lt; K; ++</a:t>
            </a:r>
            <a:r>
              <a:rPr lang="en-US" sz="1050" b="1" dirty="0" err="1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i</a:t>
            </a:r>
            <a:r>
              <a:rPr lang="en-US" sz="105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) acc += a[</a:t>
            </a:r>
            <a:r>
              <a:rPr lang="en-US" sz="1050" b="1" dirty="0" err="1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i</a:t>
            </a:r>
            <a:r>
              <a:rPr lang="en-US" sz="105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];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05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mean = acc / K;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5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for (</a:t>
            </a:r>
            <a:r>
              <a:rPr lang="en-US" sz="1050" b="1" dirty="0" err="1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uint</a:t>
            </a:r>
            <a:r>
              <a:rPr lang="en-US" sz="105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 </a:t>
            </a:r>
            <a:r>
              <a:rPr lang="en-US" sz="1050" b="1" dirty="0" err="1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i</a:t>
            </a:r>
            <a:r>
              <a:rPr lang="en-US" sz="105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 = 0; </a:t>
            </a:r>
            <a:r>
              <a:rPr lang="en-US" sz="1050" b="1" dirty="0" err="1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i</a:t>
            </a:r>
            <a:r>
              <a:rPr lang="en-US" sz="105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 &lt; K; ++</a:t>
            </a:r>
            <a:r>
              <a:rPr lang="en-US" sz="1050" b="1" dirty="0" err="1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i</a:t>
            </a:r>
            <a:r>
              <a:rPr lang="en-US" sz="105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) a[</a:t>
            </a:r>
            <a:r>
              <a:rPr lang="en-US" sz="1050" b="1" dirty="0" err="1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i</a:t>
            </a:r>
            <a:r>
              <a:rPr lang="en-US" sz="105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] -= mean;</a:t>
            </a:r>
          </a:p>
        </p:txBody>
      </p:sp>
      <p:sp>
        <p:nvSpPr>
          <p:cNvPr id="78" name="Rectangle 2"/>
          <p:cNvSpPr>
            <a:spLocks noChangeArrowheads="1"/>
          </p:cNvSpPr>
          <p:nvPr/>
        </p:nvSpPr>
        <p:spPr bwMode="auto">
          <a:xfrm>
            <a:off x="844550" y="5119752"/>
            <a:ext cx="220345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latin typeface="Consolas" pitchFamily="49" charset="0"/>
                <a:cs typeface="Consolas" pitchFamily="49" charset="0"/>
              </a:rPr>
              <a:t>__</a:t>
            </a:r>
            <a:r>
              <a:rPr lang="en-US" sz="1000" b="1" dirty="0" err="1" smtClean="0">
                <a:latin typeface="Consolas" pitchFamily="49" charset="0"/>
                <a:cs typeface="Consolas" pitchFamily="49" charset="0"/>
              </a:rPr>
              <a:t>asm</a:t>
            </a:r>
            <a:r>
              <a:rPr lang="en-US" sz="1000" b="1" dirty="0" smtClean="0">
                <a:latin typeface="Consolas" pitchFamily="49" charset="0"/>
                <a:cs typeface="Consolas" pitchFamily="49" charset="0"/>
              </a:rPr>
              <a:t> { …</a:t>
            </a:r>
          </a:p>
          <a:p>
            <a:r>
              <a:rPr lang="en-US" sz="100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  </a:t>
            </a:r>
            <a:r>
              <a:rPr lang="en-US" sz="1000" b="1" dirty="0" smtClean="0">
                <a:latin typeface="Consolas" pitchFamily="49" charset="0"/>
                <a:cs typeface="Consolas" pitchFamily="49" charset="0"/>
              </a:rPr>
              <a:t> </a:t>
            </a:r>
            <a:r>
              <a:rPr lang="en-US" sz="1000" b="1" dirty="0" err="1" smtClean="0">
                <a:latin typeface="Consolas" pitchFamily="49" charset="0"/>
                <a:cs typeface="Consolas" pitchFamily="49" charset="0"/>
              </a:rPr>
              <a:t>movaps</a:t>
            </a:r>
            <a:r>
              <a:rPr lang="en-US" sz="1000" b="1" dirty="0" smtClean="0">
                <a:latin typeface="Consolas" pitchFamily="49" charset="0"/>
                <a:cs typeface="Consolas" pitchFamily="49" charset="0"/>
              </a:rPr>
              <a:t> xmm0, [</a:t>
            </a:r>
            <a:r>
              <a:rPr lang="en-US" sz="1000" b="1" dirty="0" err="1" smtClean="0">
                <a:latin typeface="Consolas" pitchFamily="49" charset="0"/>
                <a:cs typeface="Consolas" pitchFamily="49" charset="0"/>
              </a:rPr>
              <a:t>esi</a:t>
            </a:r>
            <a:r>
              <a:rPr lang="en-US" sz="1000" b="1" dirty="0" smtClean="0">
                <a:latin typeface="Consolas" pitchFamily="49" charset="0"/>
                <a:cs typeface="Consolas" pitchFamily="49" charset="0"/>
              </a:rPr>
              <a:t>] </a:t>
            </a:r>
          </a:p>
          <a:p>
            <a:r>
              <a:rPr lang="en-US" sz="1000" b="1" dirty="0" smtClean="0">
                <a:latin typeface="Consolas" pitchFamily="49" charset="0"/>
                <a:cs typeface="Consolas" pitchFamily="49" charset="0"/>
              </a:rPr>
              <a:t>   </a:t>
            </a:r>
            <a:r>
              <a:rPr lang="en-US" sz="1000" b="1" dirty="0" err="1" smtClean="0">
                <a:latin typeface="Consolas" pitchFamily="49" charset="0"/>
                <a:cs typeface="Consolas" pitchFamily="49" charset="0"/>
              </a:rPr>
              <a:t>mulps</a:t>
            </a:r>
            <a:r>
              <a:rPr lang="en-US" sz="1000" b="1" dirty="0" smtClean="0">
                <a:latin typeface="Consolas" pitchFamily="49" charset="0"/>
                <a:cs typeface="Consolas" pitchFamily="49" charset="0"/>
              </a:rPr>
              <a:t> xmm0, [</a:t>
            </a:r>
            <a:r>
              <a:rPr lang="en-US" sz="1000" b="1" dirty="0" err="1" smtClean="0">
                <a:latin typeface="Consolas" pitchFamily="49" charset="0"/>
                <a:cs typeface="Consolas" pitchFamily="49" charset="0"/>
              </a:rPr>
              <a:t>esi</a:t>
            </a:r>
            <a:r>
              <a:rPr lang="en-US" sz="1000" b="1" dirty="0" smtClean="0">
                <a:latin typeface="Consolas" pitchFamily="49" charset="0"/>
                <a:cs typeface="Consolas" pitchFamily="49" charset="0"/>
              </a:rPr>
              <a:t> + 16] </a:t>
            </a:r>
          </a:p>
          <a:p>
            <a:r>
              <a:rPr lang="en-US" sz="1000" b="1" dirty="0" smtClean="0">
                <a:latin typeface="Consolas" pitchFamily="49" charset="0"/>
                <a:cs typeface="Consolas" pitchFamily="49" charset="0"/>
              </a:rPr>
              <a:t>   </a:t>
            </a:r>
            <a:r>
              <a:rPr lang="en-US" sz="1000" b="1" dirty="0" err="1" smtClean="0">
                <a:latin typeface="Consolas" pitchFamily="49" charset="0"/>
                <a:cs typeface="Consolas" pitchFamily="49" charset="0"/>
              </a:rPr>
              <a:t>haddps</a:t>
            </a:r>
            <a:r>
              <a:rPr lang="en-US" sz="1000" b="1" dirty="0" smtClean="0">
                <a:latin typeface="Consolas" pitchFamily="49" charset="0"/>
                <a:cs typeface="Consolas" pitchFamily="49" charset="0"/>
              </a:rPr>
              <a:t> xmm0, xmm0 </a:t>
            </a:r>
          </a:p>
          <a:p>
            <a:r>
              <a:rPr lang="en-US" sz="1000" b="1" dirty="0" smtClean="0">
                <a:latin typeface="Consolas" pitchFamily="49" charset="0"/>
                <a:cs typeface="Consolas" pitchFamily="49" charset="0"/>
              </a:rPr>
              <a:t>   </a:t>
            </a:r>
            <a:r>
              <a:rPr lang="en-US" sz="1000" b="1" dirty="0" err="1" smtClean="0">
                <a:latin typeface="Consolas" pitchFamily="49" charset="0"/>
                <a:cs typeface="Consolas" pitchFamily="49" charset="0"/>
              </a:rPr>
              <a:t>movaps</a:t>
            </a:r>
            <a:r>
              <a:rPr lang="en-US" sz="1000" b="1" dirty="0" smtClean="0">
                <a:latin typeface="Consolas" pitchFamily="49" charset="0"/>
                <a:cs typeface="Consolas" pitchFamily="49" charset="0"/>
              </a:rPr>
              <a:t> xmm1, xmm0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… }</a:t>
            </a:r>
          </a:p>
        </p:txBody>
      </p:sp>
      <p:grpSp>
        <p:nvGrpSpPr>
          <p:cNvPr id="2" name="Group 110"/>
          <p:cNvGrpSpPr/>
          <p:nvPr/>
        </p:nvGrpSpPr>
        <p:grpSpPr>
          <a:xfrm>
            <a:off x="5197366" y="1981200"/>
            <a:ext cx="3553295" cy="3048000"/>
            <a:chOff x="5197366" y="2362200"/>
            <a:chExt cx="3553295" cy="3048000"/>
          </a:xfrm>
        </p:grpSpPr>
        <p:sp>
          <p:nvSpPr>
            <p:cNvPr id="94" name="Freeform 93"/>
            <p:cNvSpPr/>
            <p:nvPr/>
          </p:nvSpPr>
          <p:spPr>
            <a:xfrm>
              <a:off x="5643792" y="3533447"/>
              <a:ext cx="2804160" cy="734060"/>
            </a:xfrm>
            <a:custGeom>
              <a:avLst/>
              <a:gdLst>
                <a:gd name="connsiteX0" fmla="*/ 0 w 2758440"/>
                <a:gd name="connsiteY0" fmla="*/ 346710 h 734060"/>
                <a:gd name="connsiteX1" fmla="*/ 53340 w 2758440"/>
                <a:gd name="connsiteY1" fmla="*/ 712470 h 734060"/>
                <a:gd name="connsiteX2" fmla="*/ 114300 w 2758440"/>
                <a:gd name="connsiteY2" fmla="*/ 217170 h 734060"/>
                <a:gd name="connsiteX3" fmla="*/ 198120 w 2758440"/>
                <a:gd name="connsiteY3" fmla="*/ 438150 h 734060"/>
                <a:gd name="connsiteX4" fmla="*/ 259080 w 2758440"/>
                <a:gd name="connsiteY4" fmla="*/ 659130 h 734060"/>
                <a:gd name="connsiteX5" fmla="*/ 342900 w 2758440"/>
                <a:gd name="connsiteY5" fmla="*/ 133350 h 734060"/>
                <a:gd name="connsiteX6" fmla="*/ 449580 w 2758440"/>
                <a:gd name="connsiteY6" fmla="*/ 704850 h 734060"/>
                <a:gd name="connsiteX7" fmla="*/ 541020 w 2758440"/>
                <a:gd name="connsiteY7" fmla="*/ 110490 h 734060"/>
                <a:gd name="connsiteX8" fmla="*/ 685800 w 2758440"/>
                <a:gd name="connsiteY8" fmla="*/ 438150 h 734060"/>
                <a:gd name="connsiteX9" fmla="*/ 762000 w 2758440"/>
                <a:gd name="connsiteY9" fmla="*/ 224790 h 734060"/>
                <a:gd name="connsiteX10" fmla="*/ 853440 w 2758440"/>
                <a:gd name="connsiteY10" fmla="*/ 529590 h 734060"/>
                <a:gd name="connsiteX11" fmla="*/ 906780 w 2758440"/>
                <a:gd name="connsiteY11" fmla="*/ 171450 h 734060"/>
                <a:gd name="connsiteX12" fmla="*/ 982980 w 2758440"/>
                <a:gd name="connsiteY12" fmla="*/ 598170 h 734060"/>
                <a:gd name="connsiteX13" fmla="*/ 1066800 w 2758440"/>
                <a:gd name="connsiteY13" fmla="*/ 209550 h 734060"/>
                <a:gd name="connsiteX14" fmla="*/ 1158240 w 2758440"/>
                <a:gd name="connsiteY14" fmla="*/ 590550 h 734060"/>
                <a:gd name="connsiteX15" fmla="*/ 1264920 w 2758440"/>
                <a:gd name="connsiteY15" fmla="*/ 118110 h 734060"/>
                <a:gd name="connsiteX16" fmla="*/ 1379220 w 2758440"/>
                <a:gd name="connsiteY16" fmla="*/ 590550 h 734060"/>
                <a:gd name="connsiteX17" fmla="*/ 1493520 w 2758440"/>
                <a:gd name="connsiteY17" fmla="*/ 179070 h 734060"/>
                <a:gd name="connsiteX18" fmla="*/ 1584960 w 2758440"/>
                <a:gd name="connsiteY18" fmla="*/ 567690 h 734060"/>
                <a:gd name="connsiteX19" fmla="*/ 1684020 w 2758440"/>
                <a:gd name="connsiteY19" fmla="*/ 11430 h 734060"/>
                <a:gd name="connsiteX20" fmla="*/ 1790700 w 2758440"/>
                <a:gd name="connsiteY20" fmla="*/ 636270 h 734060"/>
                <a:gd name="connsiteX21" fmla="*/ 1882140 w 2758440"/>
                <a:gd name="connsiteY21" fmla="*/ 148590 h 734060"/>
                <a:gd name="connsiteX22" fmla="*/ 1950720 w 2758440"/>
                <a:gd name="connsiteY22" fmla="*/ 605790 h 734060"/>
                <a:gd name="connsiteX23" fmla="*/ 2057400 w 2758440"/>
                <a:gd name="connsiteY23" fmla="*/ 102870 h 734060"/>
                <a:gd name="connsiteX24" fmla="*/ 2156460 w 2758440"/>
                <a:gd name="connsiteY24" fmla="*/ 598170 h 734060"/>
                <a:gd name="connsiteX25" fmla="*/ 2263140 w 2758440"/>
                <a:gd name="connsiteY25" fmla="*/ 95250 h 734060"/>
                <a:gd name="connsiteX26" fmla="*/ 2377440 w 2758440"/>
                <a:gd name="connsiteY26" fmla="*/ 651510 h 734060"/>
                <a:gd name="connsiteX27" fmla="*/ 2438400 w 2758440"/>
                <a:gd name="connsiteY27" fmla="*/ 156210 h 734060"/>
                <a:gd name="connsiteX28" fmla="*/ 2499360 w 2758440"/>
                <a:gd name="connsiteY28" fmla="*/ 689610 h 734060"/>
                <a:gd name="connsiteX29" fmla="*/ 2621280 w 2758440"/>
                <a:gd name="connsiteY29" fmla="*/ 80010 h 734060"/>
                <a:gd name="connsiteX30" fmla="*/ 2758440 w 2758440"/>
                <a:gd name="connsiteY30" fmla="*/ 537210 h 734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758440" h="734060">
                  <a:moveTo>
                    <a:pt x="0" y="346710"/>
                  </a:moveTo>
                  <a:cubicBezTo>
                    <a:pt x="17145" y="540385"/>
                    <a:pt x="34290" y="734060"/>
                    <a:pt x="53340" y="712470"/>
                  </a:cubicBezTo>
                  <a:cubicBezTo>
                    <a:pt x="72390" y="690880"/>
                    <a:pt x="90170" y="262890"/>
                    <a:pt x="114300" y="217170"/>
                  </a:cubicBezTo>
                  <a:cubicBezTo>
                    <a:pt x="138430" y="171450"/>
                    <a:pt x="173990" y="364490"/>
                    <a:pt x="198120" y="438150"/>
                  </a:cubicBezTo>
                  <a:cubicBezTo>
                    <a:pt x="222250" y="511810"/>
                    <a:pt x="234950" y="709930"/>
                    <a:pt x="259080" y="659130"/>
                  </a:cubicBezTo>
                  <a:cubicBezTo>
                    <a:pt x="283210" y="608330"/>
                    <a:pt x="311150" y="125730"/>
                    <a:pt x="342900" y="133350"/>
                  </a:cubicBezTo>
                  <a:cubicBezTo>
                    <a:pt x="374650" y="140970"/>
                    <a:pt x="416560" y="708660"/>
                    <a:pt x="449580" y="704850"/>
                  </a:cubicBezTo>
                  <a:cubicBezTo>
                    <a:pt x="482600" y="701040"/>
                    <a:pt x="501650" y="154940"/>
                    <a:pt x="541020" y="110490"/>
                  </a:cubicBezTo>
                  <a:cubicBezTo>
                    <a:pt x="580390" y="66040"/>
                    <a:pt x="648970" y="419100"/>
                    <a:pt x="685800" y="438150"/>
                  </a:cubicBezTo>
                  <a:cubicBezTo>
                    <a:pt x="722630" y="457200"/>
                    <a:pt x="734060" y="209550"/>
                    <a:pt x="762000" y="224790"/>
                  </a:cubicBezTo>
                  <a:cubicBezTo>
                    <a:pt x="789940" y="240030"/>
                    <a:pt x="829310" y="538480"/>
                    <a:pt x="853440" y="529590"/>
                  </a:cubicBezTo>
                  <a:cubicBezTo>
                    <a:pt x="877570" y="520700"/>
                    <a:pt x="885190" y="160020"/>
                    <a:pt x="906780" y="171450"/>
                  </a:cubicBezTo>
                  <a:cubicBezTo>
                    <a:pt x="928370" y="182880"/>
                    <a:pt x="956310" y="591820"/>
                    <a:pt x="982980" y="598170"/>
                  </a:cubicBezTo>
                  <a:cubicBezTo>
                    <a:pt x="1009650" y="604520"/>
                    <a:pt x="1037590" y="210820"/>
                    <a:pt x="1066800" y="209550"/>
                  </a:cubicBezTo>
                  <a:cubicBezTo>
                    <a:pt x="1096010" y="208280"/>
                    <a:pt x="1125220" y="605790"/>
                    <a:pt x="1158240" y="590550"/>
                  </a:cubicBezTo>
                  <a:cubicBezTo>
                    <a:pt x="1191260" y="575310"/>
                    <a:pt x="1228090" y="118110"/>
                    <a:pt x="1264920" y="118110"/>
                  </a:cubicBezTo>
                  <a:cubicBezTo>
                    <a:pt x="1301750" y="118110"/>
                    <a:pt x="1341120" y="580390"/>
                    <a:pt x="1379220" y="590550"/>
                  </a:cubicBezTo>
                  <a:cubicBezTo>
                    <a:pt x="1417320" y="600710"/>
                    <a:pt x="1459230" y="182880"/>
                    <a:pt x="1493520" y="179070"/>
                  </a:cubicBezTo>
                  <a:cubicBezTo>
                    <a:pt x="1527810" y="175260"/>
                    <a:pt x="1553210" y="595630"/>
                    <a:pt x="1584960" y="567690"/>
                  </a:cubicBezTo>
                  <a:cubicBezTo>
                    <a:pt x="1616710" y="539750"/>
                    <a:pt x="1649730" y="0"/>
                    <a:pt x="1684020" y="11430"/>
                  </a:cubicBezTo>
                  <a:cubicBezTo>
                    <a:pt x="1718310" y="22860"/>
                    <a:pt x="1757680" y="613410"/>
                    <a:pt x="1790700" y="636270"/>
                  </a:cubicBezTo>
                  <a:cubicBezTo>
                    <a:pt x="1823720" y="659130"/>
                    <a:pt x="1855470" y="153670"/>
                    <a:pt x="1882140" y="148590"/>
                  </a:cubicBezTo>
                  <a:cubicBezTo>
                    <a:pt x="1908810" y="143510"/>
                    <a:pt x="1921510" y="613410"/>
                    <a:pt x="1950720" y="605790"/>
                  </a:cubicBezTo>
                  <a:cubicBezTo>
                    <a:pt x="1979930" y="598170"/>
                    <a:pt x="2023110" y="104140"/>
                    <a:pt x="2057400" y="102870"/>
                  </a:cubicBezTo>
                  <a:cubicBezTo>
                    <a:pt x="2091690" y="101600"/>
                    <a:pt x="2122170" y="599440"/>
                    <a:pt x="2156460" y="598170"/>
                  </a:cubicBezTo>
                  <a:cubicBezTo>
                    <a:pt x="2190750" y="596900"/>
                    <a:pt x="2226310" y="86360"/>
                    <a:pt x="2263140" y="95250"/>
                  </a:cubicBezTo>
                  <a:cubicBezTo>
                    <a:pt x="2299970" y="104140"/>
                    <a:pt x="2348230" y="641350"/>
                    <a:pt x="2377440" y="651510"/>
                  </a:cubicBezTo>
                  <a:cubicBezTo>
                    <a:pt x="2406650" y="661670"/>
                    <a:pt x="2418080" y="149860"/>
                    <a:pt x="2438400" y="156210"/>
                  </a:cubicBezTo>
                  <a:cubicBezTo>
                    <a:pt x="2458720" y="162560"/>
                    <a:pt x="2468880" y="702310"/>
                    <a:pt x="2499360" y="689610"/>
                  </a:cubicBezTo>
                  <a:cubicBezTo>
                    <a:pt x="2529840" y="676910"/>
                    <a:pt x="2578100" y="105410"/>
                    <a:pt x="2621280" y="80010"/>
                  </a:cubicBezTo>
                  <a:cubicBezTo>
                    <a:pt x="2664460" y="54610"/>
                    <a:pt x="2711450" y="295910"/>
                    <a:pt x="2758440" y="537210"/>
                  </a:cubicBezTo>
                </a:path>
              </a:pathLst>
            </a:cu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1" name="Straight Connector 60"/>
            <p:cNvCxnSpPr/>
            <p:nvPr/>
          </p:nvCxnSpPr>
          <p:spPr>
            <a:xfrm>
              <a:off x="5646420" y="2827020"/>
              <a:ext cx="2811780" cy="158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Freeform 57"/>
            <p:cNvSpPr/>
            <p:nvPr/>
          </p:nvSpPr>
          <p:spPr>
            <a:xfrm>
              <a:off x="5646420" y="2419350"/>
              <a:ext cx="2804160" cy="734060"/>
            </a:xfrm>
            <a:custGeom>
              <a:avLst/>
              <a:gdLst>
                <a:gd name="connsiteX0" fmla="*/ 0 w 2758440"/>
                <a:gd name="connsiteY0" fmla="*/ 346710 h 734060"/>
                <a:gd name="connsiteX1" fmla="*/ 53340 w 2758440"/>
                <a:gd name="connsiteY1" fmla="*/ 712470 h 734060"/>
                <a:gd name="connsiteX2" fmla="*/ 114300 w 2758440"/>
                <a:gd name="connsiteY2" fmla="*/ 217170 h 734060"/>
                <a:gd name="connsiteX3" fmla="*/ 198120 w 2758440"/>
                <a:gd name="connsiteY3" fmla="*/ 438150 h 734060"/>
                <a:gd name="connsiteX4" fmla="*/ 259080 w 2758440"/>
                <a:gd name="connsiteY4" fmla="*/ 659130 h 734060"/>
                <a:gd name="connsiteX5" fmla="*/ 342900 w 2758440"/>
                <a:gd name="connsiteY5" fmla="*/ 133350 h 734060"/>
                <a:gd name="connsiteX6" fmla="*/ 449580 w 2758440"/>
                <a:gd name="connsiteY6" fmla="*/ 704850 h 734060"/>
                <a:gd name="connsiteX7" fmla="*/ 541020 w 2758440"/>
                <a:gd name="connsiteY7" fmla="*/ 110490 h 734060"/>
                <a:gd name="connsiteX8" fmla="*/ 685800 w 2758440"/>
                <a:gd name="connsiteY8" fmla="*/ 438150 h 734060"/>
                <a:gd name="connsiteX9" fmla="*/ 762000 w 2758440"/>
                <a:gd name="connsiteY9" fmla="*/ 224790 h 734060"/>
                <a:gd name="connsiteX10" fmla="*/ 853440 w 2758440"/>
                <a:gd name="connsiteY10" fmla="*/ 529590 h 734060"/>
                <a:gd name="connsiteX11" fmla="*/ 906780 w 2758440"/>
                <a:gd name="connsiteY11" fmla="*/ 171450 h 734060"/>
                <a:gd name="connsiteX12" fmla="*/ 982980 w 2758440"/>
                <a:gd name="connsiteY12" fmla="*/ 598170 h 734060"/>
                <a:gd name="connsiteX13" fmla="*/ 1066800 w 2758440"/>
                <a:gd name="connsiteY13" fmla="*/ 209550 h 734060"/>
                <a:gd name="connsiteX14" fmla="*/ 1158240 w 2758440"/>
                <a:gd name="connsiteY14" fmla="*/ 590550 h 734060"/>
                <a:gd name="connsiteX15" fmla="*/ 1264920 w 2758440"/>
                <a:gd name="connsiteY15" fmla="*/ 118110 h 734060"/>
                <a:gd name="connsiteX16" fmla="*/ 1379220 w 2758440"/>
                <a:gd name="connsiteY16" fmla="*/ 590550 h 734060"/>
                <a:gd name="connsiteX17" fmla="*/ 1493520 w 2758440"/>
                <a:gd name="connsiteY17" fmla="*/ 179070 h 734060"/>
                <a:gd name="connsiteX18" fmla="*/ 1584960 w 2758440"/>
                <a:gd name="connsiteY18" fmla="*/ 567690 h 734060"/>
                <a:gd name="connsiteX19" fmla="*/ 1684020 w 2758440"/>
                <a:gd name="connsiteY19" fmla="*/ 11430 h 734060"/>
                <a:gd name="connsiteX20" fmla="*/ 1790700 w 2758440"/>
                <a:gd name="connsiteY20" fmla="*/ 636270 h 734060"/>
                <a:gd name="connsiteX21" fmla="*/ 1882140 w 2758440"/>
                <a:gd name="connsiteY21" fmla="*/ 148590 h 734060"/>
                <a:gd name="connsiteX22" fmla="*/ 1950720 w 2758440"/>
                <a:gd name="connsiteY22" fmla="*/ 605790 h 734060"/>
                <a:gd name="connsiteX23" fmla="*/ 2057400 w 2758440"/>
                <a:gd name="connsiteY23" fmla="*/ 102870 h 734060"/>
                <a:gd name="connsiteX24" fmla="*/ 2156460 w 2758440"/>
                <a:gd name="connsiteY24" fmla="*/ 598170 h 734060"/>
                <a:gd name="connsiteX25" fmla="*/ 2263140 w 2758440"/>
                <a:gd name="connsiteY25" fmla="*/ 95250 h 734060"/>
                <a:gd name="connsiteX26" fmla="*/ 2377440 w 2758440"/>
                <a:gd name="connsiteY26" fmla="*/ 651510 h 734060"/>
                <a:gd name="connsiteX27" fmla="*/ 2438400 w 2758440"/>
                <a:gd name="connsiteY27" fmla="*/ 156210 h 734060"/>
                <a:gd name="connsiteX28" fmla="*/ 2499360 w 2758440"/>
                <a:gd name="connsiteY28" fmla="*/ 689610 h 734060"/>
                <a:gd name="connsiteX29" fmla="*/ 2621280 w 2758440"/>
                <a:gd name="connsiteY29" fmla="*/ 80010 h 734060"/>
                <a:gd name="connsiteX30" fmla="*/ 2758440 w 2758440"/>
                <a:gd name="connsiteY30" fmla="*/ 537210 h 734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758440" h="734060">
                  <a:moveTo>
                    <a:pt x="0" y="346710"/>
                  </a:moveTo>
                  <a:cubicBezTo>
                    <a:pt x="17145" y="540385"/>
                    <a:pt x="34290" y="734060"/>
                    <a:pt x="53340" y="712470"/>
                  </a:cubicBezTo>
                  <a:cubicBezTo>
                    <a:pt x="72390" y="690880"/>
                    <a:pt x="90170" y="262890"/>
                    <a:pt x="114300" y="217170"/>
                  </a:cubicBezTo>
                  <a:cubicBezTo>
                    <a:pt x="138430" y="171450"/>
                    <a:pt x="173990" y="364490"/>
                    <a:pt x="198120" y="438150"/>
                  </a:cubicBezTo>
                  <a:cubicBezTo>
                    <a:pt x="222250" y="511810"/>
                    <a:pt x="234950" y="709930"/>
                    <a:pt x="259080" y="659130"/>
                  </a:cubicBezTo>
                  <a:cubicBezTo>
                    <a:pt x="283210" y="608330"/>
                    <a:pt x="311150" y="125730"/>
                    <a:pt x="342900" y="133350"/>
                  </a:cubicBezTo>
                  <a:cubicBezTo>
                    <a:pt x="374650" y="140970"/>
                    <a:pt x="416560" y="708660"/>
                    <a:pt x="449580" y="704850"/>
                  </a:cubicBezTo>
                  <a:cubicBezTo>
                    <a:pt x="482600" y="701040"/>
                    <a:pt x="501650" y="154940"/>
                    <a:pt x="541020" y="110490"/>
                  </a:cubicBezTo>
                  <a:cubicBezTo>
                    <a:pt x="580390" y="66040"/>
                    <a:pt x="648970" y="419100"/>
                    <a:pt x="685800" y="438150"/>
                  </a:cubicBezTo>
                  <a:cubicBezTo>
                    <a:pt x="722630" y="457200"/>
                    <a:pt x="734060" y="209550"/>
                    <a:pt x="762000" y="224790"/>
                  </a:cubicBezTo>
                  <a:cubicBezTo>
                    <a:pt x="789940" y="240030"/>
                    <a:pt x="829310" y="538480"/>
                    <a:pt x="853440" y="529590"/>
                  </a:cubicBezTo>
                  <a:cubicBezTo>
                    <a:pt x="877570" y="520700"/>
                    <a:pt x="885190" y="160020"/>
                    <a:pt x="906780" y="171450"/>
                  </a:cubicBezTo>
                  <a:cubicBezTo>
                    <a:pt x="928370" y="182880"/>
                    <a:pt x="956310" y="591820"/>
                    <a:pt x="982980" y="598170"/>
                  </a:cubicBezTo>
                  <a:cubicBezTo>
                    <a:pt x="1009650" y="604520"/>
                    <a:pt x="1037590" y="210820"/>
                    <a:pt x="1066800" y="209550"/>
                  </a:cubicBezTo>
                  <a:cubicBezTo>
                    <a:pt x="1096010" y="208280"/>
                    <a:pt x="1125220" y="605790"/>
                    <a:pt x="1158240" y="590550"/>
                  </a:cubicBezTo>
                  <a:cubicBezTo>
                    <a:pt x="1191260" y="575310"/>
                    <a:pt x="1228090" y="118110"/>
                    <a:pt x="1264920" y="118110"/>
                  </a:cubicBezTo>
                  <a:cubicBezTo>
                    <a:pt x="1301750" y="118110"/>
                    <a:pt x="1341120" y="580390"/>
                    <a:pt x="1379220" y="590550"/>
                  </a:cubicBezTo>
                  <a:cubicBezTo>
                    <a:pt x="1417320" y="600710"/>
                    <a:pt x="1459230" y="182880"/>
                    <a:pt x="1493520" y="179070"/>
                  </a:cubicBezTo>
                  <a:cubicBezTo>
                    <a:pt x="1527810" y="175260"/>
                    <a:pt x="1553210" y="595630"/>
                    <a:pt x="1584960" y="567690"/>
                  </a:cubicBezTo>
                  <a:cubicBezTo>
                    <a:pt x="1616710" y="539750"/>
                    <a:pt x="1649730" y="0"/>
                    <a:pt x="1684020" y="11430"/>
                  </a:cubicBezTo>
                  <a:cubicBezTo>
                    <a:pt x="1718310" y="22860"/>
                    <a:pt x="1757680" y="613410"/>
                    <a:pt x="1790700" y="636270"/>
                  </a:cubicBezTo>
                  <a:cubicBezTo>
                    <a:pt x="1823720" y="659130"/>
                    <a:pt x="1855470" y="153670"/>
                    <a:pt x="1882140" y="148590"/>
                  </a:cubicBezTo>
                  <a:cubicBezTo>
                    <a:pt x="1908810" y="143510"/>
                    <a:pt x="1921510" y="613410"/>
                    <a:pt x="1950720" y="605790"/>
                  </a:cubicBezTo>
                  <a:cubicBezTo>
                    <a:pt x="1979930" y="598170"/>
                    <a:pt x="2023110" y="104140"/>
                    <a:pt x="2057400" y="102870"/>
                  </a:cubicBezTo>
                  <a:cubicBezTo>
                    <a:pt x="2091690" y="101600"/>
                    <a:pt x="2122170" y="599440"/>
                    <a:pt x="2156460" y="598170"/>
                  </a:cubicBezTo>
                  <a:cubicBezTo>
                    <a:pt x="2190750" y="596900"/>
                    <a:pt x="2226310" y="86360"/>
                    <a:pt x="2263140" y="95250"/>
                  </a:cubicBezTo>
                  <a:cubicBezTo>
                    <a:pt x="2299970" y="104140"/>
                    <a:pt x="2348230" y="641350"/>
                    <a:pt x="2377440" y="651510"/>
                  </a:cubicBezTo>
                  <a:cubicBezTo>
                    <a:pt x="2406650" y="661670"/>
                    <a:pt x="2418080" y="149860"/>
                    <a:pt x="2438400" y="156210"/>
                  </a:cubicBezTo>
                  <a:cubicBezTo>
                    <a:pt x="2458720" y="162560"/>
                    <a:pt x="2468880" y="702310"/>
                    <a:pt x="2499360" y="689610"/>
                  </a:cubicBezTo>
                  <a:cubicBezTo>
                    <a:pt x="2529840" y="676910"/>
                    <a:pt x="2578100" y="105410"/>
                    <a:pt x="2621280" y="80010"/>
                  </a:cubicBezTo>
                  <a:cubicBezTo>
                    <a:pt x="2664460" y="54610"/>
                    <a:pt x="2711450" y="295910"/>
                    <a:pt x="2758440" y="537210"/>
                  </a:cubicBezTo>
                </a:path>
              </a:pathLst>
            </a:custGeom>
            <a:ln w="28575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638801" y="4755394"/>
              <a:ext cx="2785470" cy="258372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5400000">
              <a:off x="8387042" y="4878970"/>
              <a:ext cx="247235" cy="18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/>
            <p:cNvSpPr/>
            <p:nvPr/>
          </p:nvSpPr>
          <p:spPr>
            <a:xfrm>
              <a:off x="8487447" y="4745910"/>
              <a:ext cx="26321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 smtClean="0"/>
                <a:t>1</a:t>
              </a:r>
              <a:endParaRPr lang="en-US" sz="1200" b="1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638800" y="4712159"/>
              <a:ext cx="28565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dirty="0" smtClean="0"/>
                <a:t>a</a:t>
              </a:r>
              <a:endParaRPr lang="en-US" sz="1600" b="1" dirty="0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7587799" y="4427538"/>
              <a:ext cx="31931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dirty="0" err="1" smtClean="0"/>
                <a:t>a</a:t>
              </a:r>
              <a:r>
                <a:rPr lang="en-US" sz="1600" b="1" baseline="-25000" dirty="0" err="1" smtClean="0"/>
                <a:t>i</a:t>
              </a:r>
              <a:endParaRPr lang="en-US" sz="1600" b="1" dirty="0"/>
            </a:p>
          </p:txBody>
        </p:sp>
        <p:cxnSp>
          <p:nvCxnSpPr>
            <p:cNvPr id="42" name="Straight Connector 41"/>
            <p:cNvCxnSpPr/>
            <p:nvPr/>
          </p:nvCxnSpPr>
          <p:spPr>
            <a:xfrm rot="5400000">
              <a:off x="7736419" y="4878969"/>
              <a:ext cx="247234" cy="1800"/>
            </a:xfrm>
            <a:prstGeom prst="line">
              <a:avLst/>
            </a:prstGeom>
            <a:ln w="41275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V="1">
              <a:off x="5654040" y="5114653"/>
              <a:ext cx="2758440" cy="86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Rectangle 42"/>
            <p:cNvSpPr/>
            <p:nvPr/>
          </p:nvSpPr>
          <p:spPr>
            <a:xfrm>
              <a:off x="5643658" y="5102423"/>
              <a:ext cx="276882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/>
                <a:t>K</a:t>
              </a:r>
              <a:endParaRPr lang="en-US" sz="1400" b="1" dirty="0"/>
            </a:p>
          </p:txBody>
        </p:sp>
        <p:cxnSp>
          <p:nvCxnSpPr>
            <p:cNvPr id="50" name="Straight Connector 49"/>
            <p:cNvCxnSpPr/>
            <p:nvPr/>
          </p:nvCxnSpPr>
          <p:spPr>
            <a:xfrm rot="5400000" flipH="1" flipV="1">
              <a:off x="4875973" y="3124233"/>
              <a:ext cx="1524860" cy="794"/>
            </a:xfrm>
            <a:prstGeom prst="line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V="1">
              <a:off x="5638800" y="3886200"/>
              <a:ext cx="2819400" cy="860"/>
            </a:xfrm>
            <a:prstGeom prst="line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Group 91"/>
            <p:cNvGrpSpPr/>
            <p:nvPr/>
          </p:nvGrpSpPr>
          <p:grpSpPr>
            <a:xfrm>
              <a:off x="8447085" y="2651124"/>
              <a:ext cx="285656" cy="338554"/>
              <a:chOff x="5791200" y="5715000"/>
              <a:chExt cx="285656" cy="338554"/>
            </a:xfrm>
          </p:grpSpPr>
          <p:sp>
            <p:nvSpPr>
              <p:cNvPr id="64" name="Rectangle 63"/>
              <p:cNvSpPr/>
              <p:nvPr/>
            </p:nvSpPr>
            <p:spPr>
              <a:xfrm>
                <a:off x="5791200" y="5715000"/>
                <a:ext cx="28565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b="1" dirty="0" smtClean="0"/>
                  <a:t>a</a:t>
                </a:r>
                <a:endParaRPr lang="en-US" sz="1600" b="1" dirty="0"/>
              </a:p>
            </p:txBody>
          </p:sp>
          <p:cxnSp>
            <p:nvCxnSpPr>
              <p:cNvPr id="65" name="Straight Connector 64"/>
              <p:cNvCxnSpPr/>
              <p:nvPr/>
            </p:nvCxnSpPr>
            <p:spPr>
              <a:xfrm rot="-60000">
                <a:off x="5876928" y="5820656"/>
                <a:ext cx="100584" cy="158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8" name="Curved Right Arrow 107"/>
            <p:cNvSpPr/>
            <p:nvPr/>
          </p:nvSpPr>
          <p:spPr>
            <a:xfrm>
              <a:off x="5197366" y="2790496"/>
              <a:ext cx="304800" cy="1156137"/>
            </a:xfrm>
            <a:prstGeom prst="curvedRightArrow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8442434" y="3702268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0</a:t>
              </a:r>
              <a:endParaRPr lang="en-US" b="1" dirty="0"/>
            </a:p>
          </p:txBody>
        </p:sp>
      </p:grpSp>
      <p:sp>
        <p:nvSpPr>
          <p:cNvPr id="30" name="Right Brace 29"/>
          <p:cNvSpPr/>
          <p:nvPr/>
        </p:nvSpPr>
        <p:spPr>
          <a:xfrm>
            <a:off x="2819400" y="5198172"/>
            <a:ext cx="152400" cy="914400"/>
          </a:xfrm>
          <a:prstGeom prst="rightBrac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3034093" y="5647185"/>
            <a:ext cx="2052992" cy="632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42"/>
          <p:cNvGrpSpPr/>
          <p:nvPr/>
        </p:nvGrpSpPr>
        <p:grpSpPr>
          <a:xfrm>
            <a:off x="4660900" y="4991849"/>
            <a:ext cx="4070350" cy="1324868"/>
            <a:chOff x="4191000" y="5238750"/>
            <a:chExt cx="4070350" cy="1324868"/>
          </a:xfrm>
        </p:grpSpPr>
        <p:sp>
          <p:nvSpPr>
            <p:cNvPr id="33" name="Rectangle 32"/>
            <p:cNvSpPr/>
            <p:nvPr/>
          </p:nvSpPr>
          <p:spPr>
            <a:xfrm>
              <a:off x="4191000" y="5238750"/>
              <a:ext cx="2274982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1">
                <a:spcBef>
                  <a:spcPts val="600"/>
                </a:spcBef>
              </a:pPr>
              <a:r>
                <a:rPr lang="en-US" b="1" dirty="0" smtClean="0"/>
                <a:t>Cons</a:t>
              </a:r>
              <a:r>
                <a:rPr lang="en-US" dirty="0" smtClean="0"/>
                <a:t>: </a:t>
              </a:r>
              <a:r>
                <a:rPr lang="en-US" sz="1600" dirty="0" smtClean="0"/>
                <a:t>Big time sink</a:t>
              </a:r>
              <a:br>
                <a:rPr lang="en-US" sz="1600" dirty="0" smtClean="0"/>
              </a:br>
              <a:endParaRPr lang="en-US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213350" y="5486400"/>
              <a:ext cx="30480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/>
              <a:r>
                <a:rPr lang="en-US" sz="1600" dirty="0" smtClean="0"/>
                <a:t>No portability across hardware</a:t>
              </a:r>
              <a:br>
                <a:rPr lang="en-US" sz="1600" dirty="0" smtClean="0"/>
              </a:br>
              <a:r>
                <a:rPr lang="en-US" sz="1600" dirty="0" smtClean="0"/>
                <a:t>No scalability with problem</a:t>
              </a:r>
            </a:p>
            <a:p>
              <a:pPr marL="0" lvl="1"/>
              <a:r>
                <a:rPr lang="en-US" sz="1600" dirty="0" smtClean="0"/>
                <a:t>You’re on your own</a:t>
              </a:r>
            </a:p>
            <a:p>
              <a:pPr marL="0" lvl="1"/>
              <a:r>
                <a:rPr lang="en-US" sz="1600" dirty="0" smtClean="0"/>
                <a:t>Hard to maintain</a:t>
              </a:r>
            </a:p>
          </p:txBody>
        </p:sp>
      </p:grp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Case Study (Removing Mean)</a:t>
            </a:r>
            <a:endParaRPr lang="en-US" dirty="0"/>
          </a:p>
        </p:txBody>
      </p:sp>
      <p:sp>
        <p:nvSpPr>
          <p:cNvPr id="37" name="Rectangle 36"/>
          <p:cNvSpPr/>
          <p:nvPr/>
        </p:nvSpPr>
        <p:spPr>
          <a:xfrm>
            <a:off x="3816298" y="6530340"/>
            <a:ext cx="5327701" cy="396240"/>
          </a:xfrm>
          <a:prstGeom prst="rect">
            <a:avLst/>
          </a:prstGeom>
          <a:solidFill>
            <a:schemeClr val="bg1"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16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981200"/>
            <a:ext cx="8382000" cy="4343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Given K-length signal, center </a:t>
            </a:r>
            <a:br>
              <a:rPr lang="en-US" sz="2800" dirty="0" smtClean="0"/>
            </a:br>
            <a:r>
              <a:rPr lang="en-US" sz="2800" dirty="0" smtClean="0"/>
              <a:t>at origin</a:t>
            </a:r>
            <a:br>
              <a:rPr lang="en-US" sz="2800" dirty="0" smtClean="0"/>
            </a:br>
            <a:endParaRPr lang="en-US" sz="2000" dirty="0" smtClean="0"/>
          </a:p>
          <a:p>
            <a:r>
              <a:rPr lang="en-US" sz="2800" dirty="0" smtClean="0"/>
              <a:t>C-level Code</a:t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500" dirty="0" smtClean="0"/>
          </a:p>
          <a:p>
            <a:r>
              <a:rPr lang="en-US" sz="2800" dirty="0" smtClean="0"/>
              <a:t>High-level Code (</a:t>
            </a:r>
            <a:r>
              <a:rPr lang="en-US" sz="2800" b="1" dirty="0" smtClean="0"/>
              <a:t>Jacket</a:t>
            </a:r>
            <a:r>
              <a:rPr lang="en-US" sz="2800" dirty="0" smtClean="0"/>
              <a:t>)</a:t>
            </a:r>
          </a:p>
          <a:p>
            <a:endParaRPr lang="en-US" sz="2800" dirty="0" smtClean="0"/>
          </a:p>
        </p:txBody>
      </p:sp>
      <p:sp>
        <p:nvSpPr>
          <p:cNvPr id="77" name="Rectangle 2"/>
          <p:cNvSpPr>
            <a:spLocks noChangeArrowheads="1"/>
          </p:cNvSpPr>
          <p:nvPr/>
        </p:nvSpPr>
        <p:spPr bwMode="auto">
          <a:xfrm>
            <a:off x="838200" y="3682236"/>
            <a:ext cx="3733800" cy="577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5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for (</a:t>
            </a:r>
            <a:r>
              <a:rPr lang="en-US" sz="1050" b="1" dirty="0" err="1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uint</a:t>
            </a:r>
            <a:r>
              <a:rPr lang="en-US" sz="105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 </a:t>
            </a:r>
            <a:r>
              <a:rPr lang="en-US" sz="1050" b="1" dirty="0" err="1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i</a:t>
            </a:r>
            <a:r>
              <a:rPr lang="en-US" sz="105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 = 0; </a:t>
            </a:r>
            <a:r>
              <a:rPr lang="en-US" sz="1050" b="1" dirty="0" err="1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i</a:t>
            </a:r>
            <a:r>
              <a:rPr lang="en-US" sz="105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 &lt; K; ++</a:t>
            </a:r>
            <a:r>
              <a:rPr lang="en-US" sz="1050" b="1" dirty="0" err="1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i</a:t>
            </a:r>
            <a:r>
              <a:rPr lang="en-US" sz="105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) acc += a[</a:t>
            </a:r>
            <a:r>
              <a:rPr lang="en-US" sz="1050" b="1" dirty="0" err="1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i</a:t>
            </a:r>
            <a:r>
              <a:rPr lang="en-US" sz="105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];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05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mean = acc / K;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5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for (</a:t>
            </a:r>
            <a:r>
              <a:rPr lang="en-US" sz="1050" b="1" dirty="0" err="1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uint</a:t>
            </a:r>
            <a:r>
              <a:rPr lang="en-US" sz="105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 </a:t>
            </a:r>
            <a:r>
              <a:rPr lang="en-US" sz="1050" b="1" dirty="0" err="1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i</a:t>
            </a:r>
            <a:r>
              <a:rPr lang="en-US" sz="105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 = 0; </a:t>
            </a:r>
            <a:r>
              <a:rPr lang="en-US" sz="1050" b="1" dirty="0" err="1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i</a:t>
            </a:r>
            <a:r>
              <a:rPr lang="en-US" sz="105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 &lt; K; ++</a:t>
            </a:r>
            <a:r>
              <a:rPr lang="en-US" sz="1050" b="1" dirty="0" err="1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i</a:t>
            </a:r>
            <a:r>
              <a:rPr lang="en-US" sz="105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) a[</a:t>
            </a:r>
            <a:r>
              <a:rPr lang="en-US" sz="1050" b="1" dirty="0" err="1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i</a:t>
            </a:r>
            <a:r>
              <a:rPr lang="en-US" sz="105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] -= mean;</a:t>
            </a:r>
          </a:p>
        </p:txBody>
      </p:sp>
      <p:sp>
        <p:nvSpPr>
          <p:cNvPr id="78" name="Rectangle 2"/>
          <p:cNvSpPr>
            <a:spLocks noChangeArrowheads="1"/>
          </p:cNvSpPr>
          <p:nvPr/>
        </p:nvSpPr>
        <p:spPr bwMode="auto">
          <a:xfrm>
            <a:off x="844550" y="5428242"/>
            <a:ext cx="18224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a – mean(a)</a:t>
            </a:r>
            <a:endParaRPr lang="en-US" sz="1200" b="1" dirty="0" smtClean="0">
              <a:latin typeface="Consolas" pitchFamily="49" charset="0"/>
              <a:ea typeface="DotumChe" pitchFamily="49" charset="-127"/>
              <a:cs typeface="Consolas" pitchFamily="49" charset="0"/>
            </a:endParaRPr>
          </a:p>
        </p:txBody>
      </p:sp>
      <p:grpSp>
        <p:nvGrpSpPr>
          <p:cNvPr id="2" name="Group 110"/>
          <p:cNvGrpSpPr/>
          <p:nvPr/>
        </p:nvGrpSpPr>
        <p:grpSpPr>
          <a:xfrm>
            <a:off x="5197366" y="1981200"/>
            <a:ext cx="3553295" cy="3048000"/>
            <a:chOff x="5197366" y="2362200"/>
            <a:chExt cx="3553295" cy="3048000"/>
          </a:xfrm>
        </p:grpSpPr>
        <p:sp>
          <p:nvSpPr>
            <p:cNvPr id="94" name="Freeform 93"/>
            <p:cNvSpPr/>
            <p:nvPr/>
          </p:nvSpPr>
          <p:spPr>
            <a:xfrm>
              <a:off x="5643792" y="3533447"/>
              <a:ext cx="2804160" cy="734060"/>
            </a:xfrm>
            <a:custGeom>
              <a:avLst/>
              <a:gdLst>
                <a:gd name="connsiteX0" fmla="*/ 0 w 2758440"/>
                <a:gd name="connsiteY0" fmla="*/ 346710 h 734060"/>
                <a:gd name="connsiteX1" fmla="*/ 53340 w 2758440"/>
                <a:gd name="connsiteY1" fmla="*/ 712470 h 734060"/>
                <a:gd name="connsiteX2" fmla="*/ 114300 w 2758440"/>
                <a:gd name="connsiteY2" fmla="*/ 217170 h 734060"/>
                <a:gd name="connsiteX3" fmla="*/ 198120 w 2758440"/>
                <a:gd name="connsiteY3" fmla="*/ 438150 h 734060"/>
                <a:gd name="connsiteX4" fmla="*/ 259080 w 2758440"/>
                <a:gd name="connsiteY4" fmla="*/ 659130 h 734060"/>
                <a:gd name="connsiteX5" fmla="*/ 342900 w 2758440"/>
                <a:gd name="connsiteY5" fmla="*/ 133350 h 734060"/>
                <a:gd name="connsiteX6" fmla="*/ 449580 w 2758440"/>
                <a:gd name="connsiteY6" fmla="*/ 704850 h 734060"/>
                <a:gd name="connsiteX7" fmla="*/ 541020 w 2758440"/>
                <a:gd name="connsiteY7" fmla="*/ 110490 h 734060"/>
                <a:gd name="connsiteX8" fmla="*/ 685800 w 2758440"/>
                <a:gd name="connsiteY8" fmla="*/ 438150 h 734060"/>
                <a:gd name="connsiteX9" fmla="*/ 762000 w 2758440"/>
                <a:gd name="connsiteY9" fmla="*/ 224790 h 734060"/>
                <a:gd name="connsiteX10" fmla="*/ 853440 w 2758440"/>
                <a:gd name="connsiteY10" fmla="*/ 529590 h 734060"/>
                <a:gd name="connsiteX11" fmla="*/ 906780 w 2758440"/>
                <a:gd name="connsiteY11" fmla="*/ 171450 h 734060"/>
                <a:gd name="connsiteX12" fmla="*/ 982980 w 2758440"/>
                <a:gd name="connsiteY12" fmla="*/ 598170 h 734060"/>
                <a:gd name="connsiteX13" fmla="*/ 1066800 w 2758440"/>
                <a:gd name="connsiteY13" fmla="*/ 209550 h 734060"/>
                <a:gd name="connsiteX14" fmla="*/ 1158240 w 2758440"/>
                <a:gd name="connsiteY14" fmla="*/ 590550 h 734060"/>
                <a:gd name="connsiteX15" fmla="*/ 1264920 w 2758440"/>
                <a:gd name="connsiteY15" fmla="*/ 118110 h 734060"/>
                <a:gd name="connsiteX16" fmla="*/ 1379220 w 2758440"/>
                <a:gd name="connsiteY16" fmla="*/ 590550 h 734060"/>
                <a:gd name="connsiteX17" fmla="*/ 1493520 w 2758440"/>
                <a:gd name="connsiteY17" fmla="*/ 179070 h 734060"/>
                <a:gd name="connsiteX18" fmla="*/ 1584960 w 2758440"/>
                <a:gd name="connsiteY18" fmla="*/ 567690 h 734060"/>
                <a:gd name="connsiteX19" fmla="*/ 1684020 w 2758440"/>
                <a:gd name="connsiteY19" fmla="*/ 11430 h 734060"/>
                <a:gd name="connsiteX20" fmla="*/ 1790700 w 2758440"/>
                <a:gd name="connsiteY20" fmla="*/ 636270 h 734060"/>
                <a:gd name="connsiteX21" fmla="*/ 1882140 w 2758440"/>
                <a:gd name="connsiteY21" fmla="*/ 148590 h 734060"/>
                <a:gd name="connsiteX22" fmla="*/ 1950720 w 2758440"/>
                <a:gd name="connsiteY22" fmla="*/ 605790 h 734060"/>
                <a:gd name="connsiteX23" fmla="*/ 2057400 w 2758440"/>
                <a:gd name="connsiteY23" fmla="*/ 102870 h 734060"/>
                <a:gd name="connsiteX24" fmla="*/ 2156460 w 2758440"/>
                <a:gd name="connsiteY24" fmla="*/ 598170 h 734060"/>
                <a:gd name="connsiteX25" fmla="*/ 2263140 w 2758440"/>
                <a:gd name="connsiteY25" fmla="*/ 95250 h 734060"/>
                <a:gd name="connsiteX26" fmla="*/ 2377440 w 2758440"/>
                <a:gd name="connsiteY26" fmla="*/ 651510 h 734060"/>
                <a:gd name="connsiteX27" fmla="*/ 2438400 w 2758440"/>
                <a:gd name="connsiteY27" fmla="*/ 156210 h 734060"/>
                <a:gd name="connsiteX28" fmla="*/ 2499360 w 2758440"/>
                <a:gd name="connsiteY28" fmla="*/ 689610 h 734060"/>
                <a:gd name="connsiteX29" fmla="*/ 2621280 w 2758440"/>
                <a:gd name="connsiteY29" fmla="*/ 80010 h 734060"/>
                <a:gd name="connsiteX30" fmla="*/ 2758440 w 2758440"/>
                <a:gd name="connsiteY30" fmla="*/ 537210 h 734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758440" h="734060">
                  <a:moveTo>
                    <a:pt x="0" y="346710"/>
                  </a:moveTo>
                  <a:cubicBezTo>
                    <a:pt x="17145" y="540385"/>
                    <a:pt x="34290" y="734060"/>
                    <a:pt x="53340" y="712470"/>
                  </a:cubicBezTo>
                  <a:cubicBezTo>
                    <a:pt x="72390" y="690880"/>
                    <a:pt x="90170" y="262890"/>
                    <a:pt x="114300" y="217170"/>
                  </a:cubicBezTo>
                  <a:cubicBezTo>
                    <a:pt x="138430" y="171450"/>
                    <a:pt x="173990" y="364490"/>
                    <a:pt x="198120" y="438150"/>
                  </a:cubicBezTo>
                  <a:cubicBezTo>
                    <a:pt x="222250" y="511810"/>
                    <a:pt x="234950" y="709930"/>
                    <a:pt x="259080" y="659130"/>
                  </a:cubicBezTo>
                  <a:cubicBezTo>
                    <a:pt x="283210" y="608330"/>
                    <a:pt x="311150" y="125730"/>
                    <a:pt x="342900" y="133350"/>
                  </a:cubicBezTo>
                  <a:cubicBezTo>
                    <a:pt x="374650" y="140970"/>
                    <a:pt x="416560" y="708660"/>
                    <a:pt x="449580" y="704850"/>
                  </a:cubicBezTo>
                  <a:cubicBezTo>
                    <a:pt x="482600" y="701040"/>
                    <a:pt x="501650" y="154940"/>
                    <a:pt x="541020" y="110490"/>
                  </a:cubicBezTo>
                  <a:cubicBezTo>
                    <a:pt x="580390" y="66040"/>
                    <a:pt x="648970" y="419100"/>
                    <a:pt x="685800" y="438150"/>
                  </a:cubicBezTo>
                  <a:cubicBezTo>
                    <a:pt x="722630" y="457200"/>
                    <a:pt x="734060" y="209550"/>
                    <a:pt x="762000" y="224790"/>
                  </a:cubicBezTo>
                  <a:cubicBezTo>
                    <a:pt x="789940" y="240030"/>
                    <a:pt x="829310" y="538480"/>
                    <a:pt x="853440" y="529590"/>
                  </a:cubicBezTo>
                  <a:cubicBezTo>
                    <a:pt x="877570" y="520700"/>
                    <a:pt x="885190" y="160020"/>
                    <a:pt x="906780" y="171450"/>
                  </a:cubicBezTo>
                  <a:cubicBezTo>
                    <a:pt x="928370" y="182880"/>
                    <a:pt x="956310" y="591820"/>
                    <a:pt x="982980" y="598170"/>
                  </a:cubicBezTo>
                  <a:cubicBezTo>
                    <a:pt x="1009650" y="604520"/>
                    <a:pt x="1037590" y="210820"/>
                    <a:pt x="1066800" y="209550"/>
                  </a:cubicBezTo>
                  <a:cubicBezTo>
                    <a:pt x="1096010" y="208280"/>
                    <a:pt x="1125220" y="605790"/>
                    <a:pt x="1158240" y="590550"/>
                  </a:cubicBezTo>
                  <a:cubicBezTo>
                    <a:pt x="1191260" y="575310"/>
                    <a:pt x="1228090" y="118110"/>
                    <a:pt x="1264920" y="118110"/>
                  </a:cubicBezTo>
                  <a:cubicBezTo>
                    <a:pt x="1301750" y="118110"/>
                    <a:pt x="1341120" y="580390"/>
                    <a:pt x="1379220" y="590550"/>
                  </a:cubicBezTo>
                  <a:cubicBezTo>
                    <a:pt x="1417320" y="600710"/>
                    <a:pt x="1459230" y="182880"/>
                    <a:pt x="1493520" y="179070"/>
                  </a:cubicBezTo>
                  <a:cubicBezTo>
                    <a:pt x="1527810" y="175260"/>
                    <a:pt x="1553210" y="595630"/>
                    <a:pt x="1584960" y="567690"/>
                  </a:cubicBezTo>
                  <a:cubicBezTo>
                    <a:pt x="1616710" y="539750"/>
                    <a:pt x="1649730" y="0"/>
                    <a:pt x="1684020" y="11430"/>
                  </a:cubicBezTo>
                  <a:cubicBezTo>
                    <a:pt x="1718310" y="22860"/>
                    <a:pt x="1757680" y="613410"/>
                    <a:pt x="1790700" y="636270"/>
                  </a:cubicBezTo>
                  <a:cubicBezTo>
                    <a:pt x="1823720" y="659130"/>
                    <a:pt x="1855470" y="153670"/>
                    <a:pt x="1882140" y="148590"/>
                  </a:cubicBezTo>
                  <a:cubicBezTo>
                    <a:pt x="1908810" y="143510"/>
                    <a:pt x="1921510" y="613410"/>
                    <a:pt x="1950720" y="605790"/>
                  </a:cubicBezTo>
                  <a:cubicBezTo>
                    <a:pt x="1979930" y="598170"/>
                    <a:pt x="2023110" y="104140"/>
                    <a:pt x="2057400" y="102870"/>
                  </a:cubicBezTo>
                  <a:cubicBezTo>
                    <a:pt x="2091690" y="101600"/>
                    <a:pt x="2122170" y="599440"/>
                    <a:pt x="2156460" y="598170"/>
                  </a:cubicBezTo>
                  <a:cubicBezTo>
                    <a:pt x="2190750" y="596900"/>
                    <a:pt x="2226310" y="86360"/>
                    <a:pt x="2263140" y="95250"/>
                  </a:cubicBezTo>
                  <a:cubicBezTo>
                    <a:pt x="2299970" y="104140"/>
                    <a:pt x="2348230" y="641350"/>
                    <a:pt x="2377440" y="651510"/>
                  </a:cubicBezTo>
                  <a:cubicBezTo>
                    <a:pt x="2406650" y="661670"/>
                    <a:pt x="2418080" y="149860"/>
                    <a:pt x="2438400" y="156210"/>
                  </a:cubicBezTo>
                  <a:cubicBezTo>
                    <a:pt x="2458720" y="162560"/>
                    <a:pt x="2468880" y="702310"/>
                    <a:pt x="2499360" y="689610"/>
                  </a:cubicBezTo>
                  <a:cubicBezTo>
                    <a:pt x="2529840" y="676910"/>
                    <a:pt x="2578100" y="105410"/>
                    <a:pt x="2621280" y="80010"/>
                  </a:cubicBezTo>
                  <a:cubicBezTo>
                    <a:pt x="2664460" y="54610"/>
                    <a:pt x="2711450" y="295910"/>
                    <a:pt x="2758440" y="537210"/>
                  </a:cubicBezTo>
                </a:path>
              </a:pathLst>
            </a:cu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1" name="Straight Connector 60"/>
            <p:cNvCxnSpPr/>
            <p:nvPr/>
          </p:nvCxnSpPr>
          <p:spPr>
            <a:xfrm>
              <a:off x="5646420" y="2827020"/>
              <a:ext cx="2811780" cy="158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Freeform 57"/>
            <p:cNvSpPr/>
            <p:nvPr/>
          </p:nvSpPr>
          <p:spPr>
            <a:xfrm>
              <a:off x="5646420" y="2419350"/>
              <a:ext cx="2804160" cy="734060"/>
            </a:xfrm>
            <a:custGeom>
              <a:avLst/>
              <a:gdLst>
                <a:gd name="connsiteX0" fmla="*/ 0 w 2758440"/>
                <a:gd name="connsiteY0" fmla="*/ 346710 h 734060"/>
                <a:gd name="connsiteX1" fmla="*/ 53340 w 2758440"/>
                <a:gd name="connsiteY1" fmla="*/ 712470 h 734060"/>
                <a:gd name="connsiteX2" fmla="*/ 114300 w 2758440"/>
                <a:gd name="connsiteY2" fmla="*/ 217170 h 734060"/>
                <a:gd name="connsiteX3" fmla="*/ 198120 w 2758440"/>
                <a:gd name="connsiteY3" fmla="*/ 438150 h 734060"/>
                <a:gd name="connsiteX4" fmla="*/ 259080 w 2758440"/>
                <a:gd name="connsiteY4" fmla="*/ 659130 h 734060"/>
                <a:gd name="connsiteX5" fmla="*/ 342900 w 2758440"/>
                <a:gd name="connsiteY5" fmla="*/ 133350 h 734060"/>
                <a:gd name="connsiteX6" fmla="*/ 449580 w 2758440"/>
                <a:gd name="connsiteY6" fmla="*/ 704850 h 734060"/>
                <a:gd name="connsiteX7" fmla="*/ 541020 w 2758440"/>
                <a:gd name="connsiteY7" fmla="*/ 110490 h 734060"/>
                <a:gd name="connsiteX8" fmla="*/ 685800 w 2758440"/>
                <a:gd name="connsiteY8" fmla="*/ 438150 h 734060"/>
                <a:gd name="connsiteX9" fmla="*/ 762000 w 2758440"/>
                <a:gd name="connsiteY9" fmla="*/ 224790 h 734060"/>
                <a:gd name="connsiteX10" fmla="*/ 853440 w 2758440"/>
                <a:gd name="connsiteY10" fmla="*/ 529590 h 734060"/>
                <a:gd name="connsiteX11" fmla="*/ 906780 w 2758440"/>
                <a:gd name="connsiteY11" fmla="*/ 171450 h 734060"/>
                <a:gd name="connsiteX12" fmla="*/ 982980 w 2758440"/>
                <a:gd name="connsiteY12" fmla="*/ 598170 h 734060"/>
                <a:gd name="connsiteX13" fmla="*/ 1066800 w 2758440"/>
                <a:gd name="connsiteY13" fmla="*/ 209550 h 734060"/>
                <a:gd name="connsiteX14" fmla="*/ 1158240 w 2758440"/>
                <a:gd name="connsiteY14" fmla="*/ 590550 h 734060"/>
                <a:gd name="connsiteX15" fmla="*/ 1264920 w 2758440"/>
                <a:gd name="connsiteY15" fmla="*/ 118110 h 734060"/>
                <a:gd name="connsiteX16" fmla="*/ 1379220 w 2758440"/>
                <a:gd name="connsiteY16" fmla="*/ 590550 h 734060"/>
                <a:gd name="connsiteX17" fmla="*/ 1493520 w 2758440"/>
                <a:gd name="connsiteY17" fmla="*/ 179070 h 734060"/>
                <a:gd name="connsiteX18" fmla="*/ 1584960 w 2758440"/>
                <a:gd name="connsiteY18" fmla="*/ 567690 h 734060"/>
                <a:gd name="connsiteX19" fmla="*/ 1684020 w 2758440"/>
                <a:gd name="connsiteY19" fmla="*/ 11430 h 734060"/>
                <a:gd name="connsiteX20" fmla="*/ 1790700 w 2758440"/>
                <a:gd name="connsiteY20" fmla="*/ 636270 h 734060"/>
                <a:gd name="connsiteX21" fmla="*/ 1882140 w 2758440"/>
                <a:gd name="connsiteY21" fmla="*/ 148590 h 734060"/>
                <a:gd name="connsiteX22" fmla="*/ 1950720 w 2758440"/>
                <a:gd name="connsiteY22" fmla="*/ 605790 h 734060"/>
                <a:gd name="connsiteX23" fmla="*/ 2057400 w 2758440"/>
                <a:gd name="connsiteY23" fmla="*/ 102870 h 734060"/>
                <a:gd name="connsiteX24" fmla="*/ 2156460 w 2758440"/>
                <a:gd name="connsiteY24" fmla="*/ 598170 h 734060"/>
                <a:gd name="connsiteX25" fmla="*/ 2263140 w 2758440"/>
                <a:gd name="connsiteY25" fmla="*/ 95250 h 734060"/>
                <a:gd name="connsiteX26" fmla="*/ 2377440 w 2758440"/>
                <a:gd name="connsiteY26" fmla="*/ 651510 h 734060"/>
                <a:gd name="connsiteX27" fmla="*/ 2438400 w 2758440"/>
                <a:gd name="connsiteY27" fmla="*/ 156210 h 734060"/>
                <a:gd name="connsiteX28" fmla="*/ 2499360 w 2758440"/>
                <a:gd name="connsiteY28" fmla="*/ 689610 h 734060"/>
                <a:gd name="connsiteX29" fmla="*/ 2621280 w 2758440"/>
                <a:gd name="connsiteY29" fmla="*/ 80010 h 734060"/>
                <a:gd name="connsiteX30" fmla="*/ 2758440 w 2758440"/>
                <a:gd name="connsiteY30" fmla="*/ 537210 h 734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758440" h="734060">
                  <a:moveTo>
                    <a:pt x="0" y="346710"/>
                  </a:moveTo>
                  <a:cubicBezTo>
                    <a:pt x="17145" y="540385"/>
                    <a:pt x="34290" y="734060"/>
                    <a:pt x="53340" y="712470"/>
                  </a:cubicBezTo>
                  <a:cubicBezTo>
                    <a:pt x="72390" y="690880"/>
                    <a:pt x="90170" y="262890"/>
                    <a:pt x="114300" y="217170"/>
                  </a:cubicBezTo>
                  <a:cubicBezTo>
                    <a:pt x="138430" y="171450"/>
                    <a:pt x="173990" y="364490"/>
                    <a:pt x="198120" y="438150"/>
                  </a:cubicBezTo>
                  <a:cubicBezTo>
                    <a:pt x="222250" y="511810"/>
                    <a:pt x="234950" y="709930"/>
                    <a:pt x="259080" y="659130"/>
                  </a:cubicBezTo>
                  <a:cubicBezTo>
                    <a:pt x="283210" y="608330"/>
                    <a:pt x="311150" y="125730"/>
                    <a:pt x="342900" y="133350"/>
                  </a:cubicBezTo>
                  <a:cubicBezTo>
                    <a:pt x="374650" y="140970"/>
                    <a:pt x="416560" y="708660"/>
                    <a:pt x="449580" y="704850"/>
                  </a:cubicBezTo>
                  <a:cubicBezTo>
                    <a:pt x="482600" y="701040"/>
                    <a:pt x="501650" y="154940"/>
                    <a:pt x="541020" y="110490"/>
                  </a:cubicBezTo>
                  <a:cubicBezTo>
                    <a:pt x="580390" y="66040"/>
                    <a:pt x="648970" y="419100"/>
                    <a:pt x="685800" y="438150"/>
                  </a:cubicBezTo>
                  <a:cubicBezTo>
                    <a:pt x="722630" y="457200"/>
                    <a:pt x="734060" y="209550"/>
                    <a:pt x="762000" y="224790"/>
                  </a:cubicBezTo>
                  <a:cubicBezTo>
                    <a:pt x="789940" y="240030"/>
                    <a:pt x="829310" y="538480"/>
                    <a:pt x="853440" y="529590"/>
                  </a:cubicBezTo>
                  <a:cubicBezTo>
                    <a:pt x="877570" y="520700"/>
                    <a:pt x="885190" y="160020"/>
                    <a:pt x="906780" y="171450"/>
                  </a:cubicBezTo>
                  <a:cubicBezTo>
                    <a:pt x="928370" y="182880"/>
                    <a:pt x="956310" y="591820"/>
                    <a:pt x="982980" y="598170"/>
                  </a:cubicBezTo>
                  <a:cubicBezTo>
                    <a:pt x="1009650" y="604520"/>
                    <a:pt x="1037590" y="210820"/>
                    <a:pt x="1066800" y="209550"/>
                  </a:cubicBezTo>
                  <a:cubicBezTo>
                    <a:pt x="1096010" y="208280"/>
                    <a:pt x="1125220" y="605790"/>
                    <a:pt x="1158240" y="590550"/>
                  </a:cubicBezTo>
                  <a:cubicBezTo>
                    <a:pt x="1191260" y="575310"/>
                    <a:pt x="1228090" y="118110"/>
                    <a:pt x="1264920" y="118110"/>
                  </a:cubicBezTo>
                  <a:cubicBezTo>
                    <a:pt x="1301750" y="118110"/>
                    <a:pt x="1341120" y="580390"/>
                    <a:pt x="1379220" y="590550"/>
                  </a:cubicBezTo>
                  <a:cubicBezTo>
                    <a:pt x="1417320" y="600710"/>
                    <a:pt x="1459230" y="182880"/>
                    <a:pt x="1493520" y="179070"/>
                  </a:cubicBezTo>
                  <a:cubicBezTo>
                    <a:pt x="1527810" y="175260"/>
                    <a:pt x="1553210" y="595630"/>
                    <a:pt x="1584960" y="567690"/>
                  </a:cubicBezTo>
                  <a:cubicBezTo>
                    <a:pt x="1616710" y="539750"/>
                    <a:pt x="1649730" y="0"/>
                    <a:pt x="1684020" y="11430"/>
                  </a:cubicBezTo>
                  <a:cubicBezTo>
                    <a:pt x="1718310" y="22860"/>
                    <a:pt x="1757680" y="613410"/>
                    <a:pt x="1790700" y="636270"/>
                  </a:cubicBezTo>
                  <a:cubicBezTo>
                    <a:pt x="1823720" y="659130"/>
                    <a:pt x="1855470" y="153670"/>
                    <a:pt x="1882140" y="148590"/>
                  </a:cubicBezTo>
                  <a:cubicBezTo>
                    <a:pt x="1908810" y="143510"/>
                    <a:pt x="1921510" y="613410"/>
                    <a:pt x="1950720" y="605790"/>
                  </a:cubicBezTo>
                  <a:cubicBezTo>
                    <a:pt x="1979930" y="598170"/>
                    <a:pt x="2023110" y="104140"/>
                    <a:pt x="2057400" y="102870"/>
                  </a:cubicBezTo>
                  <a:cubicBezTo>
                    <a:pt x="2091690" y="101600"/>
                    <a:pt x="2122170" y="599440"/>
                    <a:pt x="2156460" y="598170"/>
                  </a:cubicBezTo>
                  <a:cubicBezTo>
                    <a:pt x="2190750" y="596900"/>
                    <a:pt x="2226310" y="86360"/>
                    <a:pt x="2263140" y="95250"/>
                  </a:cubicBezTo>
                  <a:cubicBezTo>
                    <a:pt x="2299970" y="104140"/>
                    <a:pt x="2348230" y="641350"/>
                    <a:pt x="2377440" y="651510"/>
                  </a:cubicBezTo>
                  <a:cubicBezTo>
                    <a:pt x="2406650" y="661670"/>
                    <a:pt x="2418080" y="149860"/>
                    <a:pt x="2438400" y="156210"/>
                  </a:cubicBezTo>
                  <a:cubicBezTo>
                    <a:pt x="2458720" y="162560"/>
                    <a:pt x="2468880" y="702310"/>
                    <a:pt x="2499360" y="689610"/>
                  </a:cubicBezTo>
                  <a:cubicBezTo>
                    <a:pt x="2529840" y="676910"/>
                    <a:pt x="2578100" y="105410"/>
                    <a:pt x="2621280" y="80010"/>
                  </a:cubicBezTo>
                  <a:cubicBezTo>
                    <a:pt x="2664460" y="54610"/>
                    <a:pt x="2711450" y="295910"/>
                    <a:pt x="2758440" y="537210"/>
                  </a:cubicBezTo>
                </a:path>
              </a:pathLst>
            </a:custGeom>
            <a:ln w="28575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638801" y="4755394"/>
              <a:ext cx="2785470" cy="258372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5400000">
              <a:off x="8387042" y="4878970"/>
              <a:ext cx="247235" cy="18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/>
            <p:cNvSpPr/>
            <p:nvPr/>
          </p:nvSpPr>
          <p:spPr>
            <a:xfrm>
              <a:off x="8487447" y="4745910"/>
              <a:ext cx="26321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 smtClean="0"/>
                <a:t>1</a:t>
              </a:r>
              <a:endParaRPr lang="en-US" sz="1200" b="1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638800" y="4712159"/>
              <a:ext cx="28565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dirty="0" smtClean="0"/>
                <a:t>a</a:t>
              </a:r>
              <a:endParaRPr lang="en-US" sz="1600" b="1" dirty="0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7587799" y="4427538"/>
              <a:ext cx="31931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dirty="0" err="1" smtClean="0"/>
                <a:t>a</a:t>
              </a:r>
              <a:r>
                <a:rPr lang="en-US" sz="1600" b="1" baseline="-25000" dirty="0" err="1" smtClean="0"/>
                <a:t>i</a:t>
              </a:r>
              <a:endParaRPr lang="en-US" sz="1600" b="1" dirty="0"/>
            </a:p>
          </p:txBody>
        </p:sp>
        <p:cxnSp>
          <p:nvCxnSpPr>
            <p:cNvPr id="42" name="Straight Connector 41"/>
            <p:cNvCxnSpPr/>
            <p:nvPr/>
          </p:nvCxnSpPr>
          <p:spPr>
            <a:xfrm rot="5400000">
              <a:off x="7736419" y="4878969"/>
              <a:ext cx="247234" cy="1800"/>
            </a:xfrm>
            <a:prstGeom prst="line">
              <a:avLst/>
            </a:prstGeom>
            <a:ln w="41275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V="1">
              <a:off x="5654040" y="5114653"/>
              <a:ext cx="2758440" cy="86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Rectangle 42"/>
            <p:cNvSpPr/>
            <p:nvPr/>
          </p:nvSpPr>
          <p:spPr>
            <a:xfrm>
              <a:off x="5643658" y="5102423"/>
              <a:ext cx="276882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/>
                <a:t>K</a:t>
              </a:r>
              <a:endParaRPr lang="en-US" sz="1400" b="1" dirty="0"/>
            </a:p>
          </p:txBody>
        </p:sp>
        <p:cxnSp>
          <p:nvCxnSpPr>
            <p:cNvPr id="50" name="Straight Connector 49"/>
            <p:cNvCxnSpPr/>
            <p:nvPr/>
          </p:nvCxnSpPr>
          <p:spPr>
            <a:xfrm rot="5400000" flipH="1" flipV="1">
              <a:off x="4875973" y="3124233"/>
              <a:ext cx="1524860" cy="794"/>
            </a:xfrm>
            <a:prstGeom prst="line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V="1">
              <a:off x="5638800" y="3886200"/>
              <a:ext cx="2819400" cy="860"/>
            </a:xfrm>
            <a:prstGeom prst="line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Group 91"/>
            <p:cNvGrpSpPr/>
            <p:nvPr/>
          </p:nvGrpSpPr>
          <p:grpSpPr>
            <a:xfrm>
              <a:off x="8447085" y="2651124"/>
              <a:ext cx="285656" cy="338554"/>
              <a:chOff x="5791200" y="5715000"/>
              <a:chExt cx="285656" cy="338554"/>
            </a:xfrm>
          </p:grpSpPr>
          <p:sp>
            <p:nvSpPr>
              <p:cNvPr id="64" name="Rectangle 63"/>
              <p:cNvSpPr/>
              <p:nvPr/>
            </p:nvSpPr>
            <p:spPr>
              <a:xfrm>
                <a:off x="5791200" y="5715000"/>
                <a:ext cx="28565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b="1" dirty="0" smtClean="0"/>
                  <a:t>a</a:t>
                </a:r>
                <a:endParaRPr lang="en-US" sz="1600" b="1" dirty="0"/>
              </a:p>
            </p:txBody>
          </p:sp>
          <p:cxnSp>
            <p:nvCxnSpPr>
              <p:cNvPr id="65" name="Straight Connector 64"/>
              <p:cNvCxnSpPr/>
              <p:nvPr/>
            </p:nvCxnSpPr>
            <p:spPr>
              <a:xfrm rot="-60000">
                <a:off x="5876928" y="5820656"/>
                <a:ext cx="100584" cy="158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8" name="Curved Right Arrow 107"/>
            <p:cNvSpPr/>
            <p:nvPr/>
          </p:nvSpPr>
          <p:spPr>
            <a:xfrm>
              <a:off x="5197366" y="2790496"/>
              <a:ext cx="304800" cy="1156137"/>
            </a:xfrm>
            <a:prstGeom prst="curvedRightArrow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8442434" y="3702268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0</a:t>
              </a:r>
              <a:endParaRPr lang="en-US" b="1" dirty="0"/>
            </a:p>
          </p:txBody>
        </p:sp>
      </p:grpSp>
      <p:sp>
        <p:nvSpPr>
          <p:cNvPr id="30" name="Right Brace 29"/>
          <p:cNvSpPr/>
          <p:nvPr/>
        </p:nvSpPr>
        <p:spPr>
          <a:xfrm>
            <a:off x="2819400" y="5198172"/>
            <a:ext cx="152400" cy="914400"/>
          </a:xfrm>
          <a:prstGeom prst="rightBrac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3034093" y="5647185"/>
            <a:ext cx="2052992" cy="632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4876800" y="4267200"/>
            <a:ext cx="4061272" cy="198120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4876800" y="2590801"/>
            <a:ext cx="4061272" cy="2310434"/>
          </a:xfrm>
          <a:prstGeom prst="rect">
            <a:avLst/>
          </a:prstGeom>
          <a:gradFill>
            <a:gsLst>
              <a:gs pos="88000">
                <a:schemeClr val="bg1"/>
              </a:gs>
              <a:gs pos="31000">
                <a:schemeClr val="bg1">
                  <a:alpha val="76000"/>
                </a:schemeClr>
              </a:gs>
              <a:gs pos="1600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5089634" y="3810000"/>
            <a:ext cx="3467359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Faster</a:t>
            </a:r>
            <a:r>
              <a:rPr lang="en-US" dirty="0" smtClean="0"/>
              <a:t>: Total control over hardware</a:t>
            </a:r>
            <a:br>
              <a:rPr lang="en-US" dirty="0" smtClean="0"/>
            </a:br>
            <a:r>
              <a:rPr lang="en-US" dirty="0" smtClean="0"/>
              <a:t>             Leverage Data-Parallel</a:t>
            </a:r>
          </a:p>
          <a:p>
            <a:r>
              <a:rPr lang="en-US" b="1" dirty="0" smtClean="0"/>
              <a:t>Pros: </a:t>
            </a:r>
            <a:r>
              <a:rPr lang="en-US" sz="1100" b="1" dirty="0" smtClean="0"/>
              <a:t> </a:t>
            </a:r>
            <a:r>
              <a:rPr lang="en-US" sz="500" b="1" dirty="0" smtClean="0"/>
              <a:t> </a:t>
            </a:r>
            <a:r>
              <a:rPr lang="en-US" b="1" dirty="0" smtClean="0"/>
              <a:t>  </a:t>
            </a:r>
            <a:r>
              <a:rPr lang="en-US" dirty="0" smtClean="0"/>
              <a:t>Easy to understand</a:t>
            </a:r>
          </a:p>
          <a:p>
            <a:pPr lvl="1">
              <a:spcBef>
                <a:spcPts val="600"/>
              </a:spcBef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45" name="Rectangle 44"/>
          <p:cNvSpPr/>
          <p:nvPr/>
        </p:nvSpPr>
        <p:spPr>
          <a:xfrm>
            <a:off x="5302468" y="4639691"/>
            <a:ext cx="35052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dirty="0" smtClean="0"/>
              <a:t>Rapid development</a:t>
            </a:r>
          </a:p>
          <a:p>
            <a:pPr lvl="1"/>
            <a:r>
              <a:rPr lang="en-US" dirty="0" smtClean="0"/>
              <a:t>Portability across hardware</a:t>
            </a:r>
          </a:p>
          <a:p>
            <a:pPr lvl="1"/>
            <a:r>
              <a:rPr lang="en-US" dirty="0" smtClean="0"/>
              <a:t>Leverage community libraries</a:t>
            </a:r>
          </a:p>
          <a:p>
            <a:pPr lvl="1"/>
            <a:r>
              <a:rPr lang="en-US" dirty="0" smtClean="0"/>
              <a:t>Scalability with problem</a:t>
            </a:r>
          </a:p>
          <a:p>
            <a:pPr lvl="1"/>
            <a:r>
              <a:rPr lang="en-US" dirty="0" smtClean="0"/>
              <a:t>Easy to maintain</a:t>
            </a:r>
            <a:endParaRPr lang="en-US" dirty="0"/>
          </a:p>
        </p:txBody>
      </p:sp>
      <p:sp>
        <p:nvSpPr>
          <p:cNvPr id="46" name="Rectangle 45"/>
          <p:cNvSpPr/>
          <p:nvPr/>
        </p:nvSpPr>
        <p:spPr>
          <a:xfrm>
            <a:off x="5121166" y="6019800"/>
            <a:ext cx="4038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Cons</a:t>
            </a:r>
            <a:r>
              <a:rPr lang="en-US" dirty="0" smtClean="0"/>
              <a:t>: </a:t>
            </a:r>
            <a:r>
              <a:rPr lang="en-US" sz="900" dirty="0" smtClean="0"/>
              <a:t> </a:t>
            </a:r>
            <a:r>
              <a:rPr lang="en-US" dirty="0" smtClean="0"/>
              <a:t> Human sometimes &gt; compiler</a:t>
            </a:r>
          </a:p>
          <a:p>
            <a:endParaRPr lang="en-US" dirty="0" smtClean="0"/>
          </a:p>
        </p:txBody>
      </p:sp>
      <p:cxnSp>
        <p:nvCxnSpPr>
          <p:cNvPr id="47" name="Straight Connector 46"/>
          <p:cNvCxnSpPr/>
          <p:nvPr/>
        </p:nvCxnSpPr>
        <p:spPr>
          <a:xfrm rot="5400000">
            <a:off x="3899187" y="5084887"/>
            <a:ext cx="2359216" cy="20362"/>
          </a:xfrm>
          <a:prstGeom prst="line">
            <a:avLst/>
          </a:prstGeom>
          <a:ln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Case Study (Removing Mean)</a:t>
            </a:r>
            <a:endParaRPr lang="en-US" dirty="0"/>
          </a:p>
        </p:txBody>
      </p:sp>
      <p:sp>
        <p:nvSpPr>
          <p:cNvPr id="37" name="Rectangle 36"/>
          <p:cNvSpPr/>
          <p:nvPr/>
        </p:nvSpPr>
        <p:spPr>
          <a:xfrm>
            <a:off x="3816298" y="6530340"/>
            <a:ext cx="5327701" cy="396240"/>
          </a:xfrm>
          <a:prstGeom prst="rect">
            <a:avLst/>
          </a:prstGeom>
          <a:solidFill>
            <a:schemeClr val="bg1"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17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8"/>
          <p:cNvSpPr>
            <a:spLocks noGrp="1"/>
          </p:cNvSpPr>
          <p:nvPr>
            <p:ph idx="1"/>
          </p:nvPr>
        </p:nvSpPr>
        <p:spPr>
          <a:xfrm>
            <a:off x="329184" y="1981200"/>
            <a:ext cx="8382000" cy="4419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What does </a:t>
            </a:r>
            <a:r>
              <a:rPr lang="en-US" sz="240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a – mean(a)</a:t>
            </a:r>
            <a:r>
              <a:rPr lang="en-US" sz="2800" dirty="0" smtClean="0"/>
              <a:t> do?</a:t>
            </a:r>
            <a:br>
              <a:rPr lang="en-US" sz="2800" dirty="0" smtClean="0"/>
            </a:br>
            <a:endParaRPr lang="en-US" sz="500" dirty="0" smtClean="0"/>
          </a:p>
          <a:p>
            <a:r>
              <a:rPr lang="en-US" sz="2800" dirty="0" smtClean="0"/>
              <a:t>First, what is Jacket?</a:t>
            </a:r>
          </a:p>
          <a:p>
            <a:pPr lvl="1"/>
            <a:r>
              <a:rPr lang="en-US" sz="2400" dirty="0" smtClean="0"/>
              <a:t>To the user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724748" y="4312330"/>
            <a:ext cx="3887603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Create Random Positive Def Matrix</a:t>
            </a:r>
          </a:p>
          <a:p>
            <a:r>
              <a:rPr lang="en-US" sz="120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A = rand(100);</a:t>
            </a:r>
          </a:p>
          <a:p>
            <a:r>
              <a:rPr lang="en-US" sz="1200" b="1" dirty="0" err="1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AtA</a:t>
            </a:r>
            <a:r>
              <a:rPr lang="en-US" sz="120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 = A’ * A;</a:t>
            </a:r>
            <a:endParaRPr lang="en-US" sz="1200" dirty="0"/>
          </a:p>
        </p:txBody>
      </p:sp>
      <p:sp>
        <p:nvSpPr>
          <p:cNvPr id="14" name="Rectangle 13"/>
          <p:cNvSpPr/>
          <p:nvPr/>
        </p:nvSpPr>
        <p:spPr>
          <a:xfrm>
            <a:off x="685800" y="4083730"/>
            <a:ext cx="3775393" cy="8925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Load and Play with a Color Image</a:t>
            </a:r>
            <a:r>
              <a:rPr lang="en-US" sz="160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/>
            </a:r>
            <a:br>
              <a:rPr lang="en-US" sz="160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</a:br>
            <a:r>
              <a:rPr lang="en-US" sz="120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image = </a:t>
            </a:r>
            <a:r>
              <a:rPr lang="en-US" sz="1200" b="1" dirty="0" err="1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imread</a:t>
            </a:r>
            <a:r>
              <a:rPr lang="en-US" sz="120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(‘my_picture.jpg’);</a:t>
            </a:r>
          </a:p>
          <a:p>
            <a:r>
              <a:rPr lang="en-US" sz="1200" b="1" dirty="0" err="1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gray_image</a:t>
            </a:r>
            <a:r>
              <a:rPr lang="en-US" sz="120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 = mean(image, 3);</a:t>
            </a:r>
          </a:p>
          <a:p>
            <a:r>
              <a:rPr lang="en-US" sz="1200" b="1" dirty="0" err="1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red_channel</a:t>
            </a:r>
            <a:r>
              <a:rPr lang="en-US" sz="120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 = image(:,:,1);</a:t>
            </a:r>
            <a:endParaRPr lang="en-US" sz="1200" dirty="0"/>
          </a:p>
        </p:txBody>
      </p:sp>
      <p:sp>
        <p:nvSpPr>
          <p:cNvPr id="15" name="Rectangle 14"/>
          <p:cNvSpPr/>
          <p:nvPr/>
        </p:nvSpPr>
        <p:spPr>
          <a:xfrm>
            <a:off x="1066800" y="5150530"/>
            <a:ext cx="2986715" cy="9848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Create Distance Matrix</a:t>
            </a:r>
            <a:br>
              <a:rPr lang="en-US" sz="1600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</a:br>
            <a:r>
              <a:rPr lang="en-US" sz="1050" b="1" dirty="0" smtClean="0">
                <a:latin typeface="Consolas" pitchFamily="49" charset="0"/>
                <a:cs typeface="Consolas" pitchFamily="49" charset="0"/>
              </a:rPr>
              <a:t>c1 = </a:t>
            </a:r>
            <a:r>
              <a:rPr lang="en-US" sz="1050" b="1" dirty="0" err="1" smtClean="0">
                <a:latin typeface="Consolas" pitchFamily="49" charset="0"/>
                <a:cs typeface="Consolas" pitchFamily="49" charset="0"/>
              </a:rPr>
              <a:t>bsxfun</a:t>
            </a:r>
            <a:r>
              <a:rPr lang="en-US" sz="1050" b="1" dirty="0" smtClean="0">
                <a:latin typeface="Consolas" pitchFamily="49" charset="0"/>
                <a:cs typeface="Consolas" pitchFamily="49" charset="0"/>
              </a:rPr>
              <a:t>(@minus, a(1,:), b(1,:)');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50" b="1" dirty="0" smtClean="0">
                <a:latin typeface="Consolas" pitchFamily="49" charset="0"/>
                <a:cs typeface="Consolas" pitchFamily="49" charset="0"/>
              </a:rPr>
              <a:t>c2 = </a:t>
            </a:r>
            <a:r>
              <a:rPr lang="en-US" sz="1050" b="1" dirty="0" err="1" smtClean="0">
                <a:latin typeface="Consolas" pitchFamily="49" charset="0"/>
                <a:cs typeface="Consolas" pitchFamily="49" charset="0"/>
              </a:rPr>
              <a:t>bsxfun</a:t>
            </a:r>
            <a:r>
              <a:rPr lang="en-US" sz="1050" b="1" dirty="0" smtClean="0">
                <a:latin typeface="Consolas" pitchFamily="49" charset="0"/>
                <a:cs typeface="Consolas" pitchFamily="49" charset="0"/>
              </a:rPr>
              <a:t>(@minus, a(2,:), b(2,:)');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50" b="1" dirty="0" smtClean="0">
                <a:latin typeface="Consolas" pitchFamily="49" charset="0"/>
                <a:cs typeface="Consolas" pitchFamily="49" charset="0"/>
              </a:rPr>
              <a:t>c3 = </a:t>
            </a:r>
            <a:r>
              <a:rPr lang="en-US" sz="1050" b="1" dirty="0" err="1" smtClean="0">
                <a:latin typeface="Consolas" pitchFamily="49" charset="0"/>
                <a:cs typeface="Consolas" pitchFamily="49" charset="0"/>
              </a:rPr>
              <a:t>bsxfun</a:t>
            </a:r>
            <a:r>
              <a:rPr lang="en-US" sz="1050" b="1" dirty="0" smtClean="0">
                <a:latin typeface="Consolas" pitchFamily="49" charset="0"/>
                <a:cs typeface="Consolas" pitchFamily="49" charset="0"/>
              </a:rPr>
              <a:t>(@minus, a(3,:), b(3,:)');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50" b="1" dirty="0" smtClean="0">
                <a:latin typeface="Consolas" pitchFamily="49" charset="0"/>
                <a:cs typeface="Consolas" pitchFamily="49" charset="0"/>
              </a:rPr>
              <a:t>C = </a:t>
            </a:r>
            <a:r>
              <a:rPr lang="en-US" sz="1050" b="1" dirty="0" err="1" smtClean="0">
                <a:latin typeface="Consolas" pitchFamily="49" charset="0"/>
                <a:cs typeface="Consolas" pitchFamily="49" charset="0"/>
              </a:rPr>
              <a:t>sqrt</a:t>
            </a:r>
            <a:r>
              <a:rPr lang="en-US" sz="1050" b="1" dirty="0" smtClean="0">
                <a:latin typeface="Consolas" pitchFamily="49" charset="0"/>
                <a:cs typeface="Consolas" pitchFamily="49" charset="0"/>
              </a:rPr>
              <a:t>(c1.^2 + c2.^2 + c3.^2); </a:t>
            </a:r>
            <a:endParaRPr lang="en-US" sz="1050" b="1" dirty="0" smtClean="0">
              <a:latin typeface="Consolas" pitchFamily="49" charset="0"/>
              <a:ea typeface="DotumChe" pitchFamily="49" charset="-127"/>
              <a:cs typeface="Consolas" pitchFamily="49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607809" y="5174178"/>
            <a:ext cx="3999813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Find 2D Indices of Negative Values</a:t>
            </a:r>
          </a:p>
          <a:p>
            <a:r>
              <a:rPr lang="en-US" sz="120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[</a:t>
            </a:r>
            <a:r>
              <a:rPr lang="en-US" sz="1200" b="1" dirty="0" err="1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i</a:t>
            </a:r>
            <a:r>
              <a:rPr lang="en-US" sz="120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, j] = find(A &lt; 0);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685800" y="3884032"/>
            <a:ext cx="7924800" cy="1588"/>
          </a:xfrm>
          <a:prstGeom prst="line">
            <a:avLst/>
          </a:prstGeom>
          <a:ln w="2222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685800" y="3483168"/>
            <a:ext cx="7924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en-US" sz="2000" b="1" dirty="0" smtClean="0"/>
              <a:t>matrix data type </a:t>
            </a:r>
            <a:r>
              <a:rPr lang="en-US" sz="2000" dirty="0" smtClean="0"/>
              <a:t>which can </a:t>
            </a:r>
            <a:r>
              <a:rPr lang="en-US" sz="2000" b="1" dirty="0" smtClean="0"/>
              <a:t>exploit data parallelism</a:t>
            </a:r>
            <a:endParaRPr lang="en-US" sz="2400" b="1" dirty="0" smtClean="0"/>
          </a:p>
        </p:txBody>
      </p:sp>
      <p:sp>
        <p:nvSpPr>
          <p:cNvPr id="7" name="Title 7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Jacket Underneath the Hood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627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8"/>
          <p:cNvSpPr>
            <a:spLocks noGrp="1"/>
          </p:cNvSpPr>
          <p:nvPr>
            <p:ph idx="1"/>
          </p:nvPr>
        </p:nvSpPr>
        <p:spPr>
          <a:xfrm>
            <a:off x="329184" y="1981200"/>
            <a:ext cx="8382000" cy="4419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What does </a:t>
            </a:r>
            <a:r>
              <a:rPr lang="en-US" sz="240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a – mean(a)</a:t>
            </a:r>
            <a:r>
              <a:rPr lang="en-US" sz="2800" dirty="0" smtClean="0"/>
              <a:t> do?</a:t>
            </a:r>
            <a:br>
              <a:rPr lang="en-US" sz="2800" dirty="0" smtClean="0"/>
            </a:br>
            <a:endParaRPr lang="en-US" sz="500" dirty="0" smtClean="0"/>
          </a:p>
          <a:p>
            <a:r>
              <a:rPr lang="en-US" sz="2800" dirty="0" smtClean="0"/>
              <a:t>First, what is Jacket?</a:t>
            </a:r>
          </a:p>
          <a:p>
            <a:pPr lvl="1"/>
            <a:r>
              <a:rPr lang="en-US" sz="2400" dirty="0" smtClean="0"/>
              <a:t>To the user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671849" y="4312330"/>
            <a:ext cx="3887603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Create Random Positive Def Matrix</a:t>
            </a:r>
          </a:p>
          <a:p>
            <a:r>
              <a:rPr lang="en-US" sz="120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A = rand(100);</a:t>
            </a:r>
          </a:p>
          <a:p>
            <a:r>
              <a:rPr lang="en-US" sz="1200" b="1" dirty="0" err="1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AtA</a:t>
            </a:r>
            <a:r>
              <a:rPr lang="en-US" sz="120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 = A’ * A;</a:t>
            </a:r>
            <a:endParaRPr lang="en-US" sz="1200" dirty="0"/>
          </a:p>
        </p:txBody>
      </p:sp>
      <p:sp>
        <p:nvSpPr>
          <p:cNvPr id="14" name="Rectangle 13"/>
          <p:cNvSpPr/>
          <p:nvPr/>
        </p:nvSpPr>
        <p:spPr>
          <a:xfrm>
            <a:off x="685800" y="4083730"/>
            <a:ext cx="3775393" cy="8925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Load and Play with a Color Image</a:t>
            </a:r>
            <a:r>
              <a:rPr lang="en-US" sz="160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/>
            </a:r>
            <a:br>
              <a:rPr lang="en-US" sz="160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</a:br>
            <a:r>
              <a:rPr lang="en-US" sz="120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image = </a:t>
            </a:r>
            <a:r>
              <a:rPr lang="en-US" sz="1200" b="1" dirty="0" err="1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imread</a:t>
            </a:r>
            <a:r>
              <a:rPr lang="en-US" sz="120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(‘my_picture.jpg’);</a:t>
            </a:r>
          </a:p>
          <a:p>
            <a:r>
              <a:rPr lang="en-US" sz="1200" b="1" dirty="0" err="1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gray_image</a:t>
            </a:r>
            <a:r>
              <a:rPr lang="en-US" sz="120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 = mean(image, 3);</a:t>
            </a:r>
          </a:p>
          <a:p>
            <a:r>
              <a:rPr lang="en-US" sz="1200" b="1" dirty="0" err="1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red_channel</a:t>
            </a:r>
            <a:r>
              <a:rPr lang="en-US" sz="120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 = image(:,:,1);</a:t>
            </a:r>
            <a:endParaRPr lang="en-US" sz="1200" dirty="0"/>
          </a:p>
        </p:txBody>
      </p:sp>
      <p:sp>
        <p:nvSpPr>
          <p:cNvPr id="15" name="Rectangle 14"/>
          <p:cNvSpPr/>
          <p:nvPr/>
        </p:nvSpPr>
        <p:spPr>
          <a:xfrm>
            <a:off x="1066800" y="5150530"/>
            <a:ext cx="2986715" cy="9848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Create Distance Matrix</a:t>
            </a:r>
            <a:br>
              <a:rPr lang="en-US" sz="1600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</a:br>
            <a:r>
              <a:rPr lang="en-US" sz="1050" b="1" dirty="0" smtClean="0">
                <a:latin typeface="Consolas" pitchFamily="49" charset="0"/>
                <a:cs typeface="Consolas" pitchFamily="49" charset="0"/>
              </a:rPr>
              <a:t>c1 = </a:t>
            </a:r>
            <a:r>
              <a:rPr lang="en-US" sz="1050" b="1" dirty="0" err="1" smtClean="0">
                <a:latin typeface="Consolas" pitchFamily="49" charset="0"/>
                <a:cs typeface="Consolas" pitchFamily="49" charset="0"/>
              </a:rPr>
              <a:t>bsxfun</a:t>
            </a:r>
            <a:r>
              <a:rPr lang="en-US" sz="1050" b="1" dirty="0" smtClean="0">
                <a:latin typeface="Consolas" pitchFamily="49" charset="0"/>
                <a:cs typeface="Consolas" pitchFamily="49" charset="0"/>
              </a:rPr>
              <a:t>(@minus, a(1,:), b(1,:)');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50" b="1" dirty="0" smtClean="0">
                <a:latin typeface="Consolas" pitchFamily="49" charset="0"/>
                <a:cs typeface="Consolas" pitchFamily="49" charset="0"/>
              </a:rPr>
              <a:t>c2 = </a:t>
            </a:r>
            <a:r>
              <a:rPr lang="en-US" sz="1050" b="1" dirty="0" err="1" smtClean="0">
                <a:latin typeface="Consolas" pitchFamily="49" charset="0"/>
                <a:cs typeface="Consolas" pitchFamily="49" charset="0"/>
              </a:rPr>
              <a:t>bsxfun</a:t>
            </a:r>
            <a:r>
              <a:rPr lang="en-US" sz="1050" b="1" dirty="0" smtClean="0">
                <a:latin typeface="Consolas" pitchFamily="49" charset="0"/>
                <a:cs typeface="Consolas" pitchFamily="49" charset="0"/>
              </a:rPr>
              <a:t>(@minus, a(2,:), b(2,:)');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50" b="1" dirty="0" smtClean="0">
                <a:latin typeface="Consolas" pitchFamily="49" charset="0"/>
                <a:cs typeface="Consolas" pitchFamily="49" charset="0"/>
              </a:rPr>
              <a:t>c3 = </a:t>
            </a:r>
            <a:r>
              <a:rPr lang="en-US" sz="1050" b="1" dirty="0" err="1" smtClean="0">
                <a:latin typeface="Consolas" pitchFamily="49" charset="0"/>
                <a:cs typeface="Consolas" pitchFamily="49" charset="0"/>
              </a:rPr>
              <a:t>bsxfun</a:t>
            </a:r>
            <a:r>
              <a:rPr lang="en-US" sz="1050" b="1" dirty="0" smtClean="0">
                <a:latin typeface="Consolas" pitchFamily="49" charset="0"/>
                <a:cs typeface="Consolas" pitchFamily="49" charset="0"/>
              </a:rPr>
              <a:t>(@minus, a(3,:), b(3,:)');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50" b="1" dirty="0" smtClean="0">
                <a:latin typeface="Consolas" pitchFamily="49" charset="0"/>
                <a:cs typeface="Consolas" pitchFamily="49" charset="0"/>
              </a:rPr>
              <a:t>C = </a:t>
            </a:r>
            <a:r>
              <a:rPr lang="en-US" sz="1050" b="1" dirty="0" err="1" smtClean="0">
                <a:latin typeface="Consolas" pitchFamily="49" charset="0"/>
                <a:cs typeface="Consolas" pitchFamily="49" charset="0"/>
              </a:rPr>
              <a:t>sqrt</a:t>
            </a:r>
            <a:r>
              <a:rPr lang="en-US" sz="1050" b="1" dirty="0" smtClean="0">
                <a:latin typeface="Consolas" pitchFamily="49" charset="0"/>
                <a:cs typeface="Consolas" pitchFamily="49" charset="0"/>
              </a:rPr>
              <a:t>(c1.^2 + c2.^2 + c3.^2); </a:t>
            </a:r>
            <a:endParaRPr lang="en-US" sz="1050" b="1" dirty="0" smtClean="0">
              <a:latin typeface="Consolas" pitchFamily="49" charset="0"/>
              <a:ea typeface="DotumChe" pitchFamily="49" charset="-127"/>
              <a:cs typeface="Consolas" pitchFamily="49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585138" y="5174178"/>
            <a:ext cx="3999813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Find 2D Indices of Negative Values</a:t>
            </a:r>
          </a:p>
          <a:p>
            <a:r>
              <a:rPr lang="en-US" sz="120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[</a:t>
            </a:r>
            <a:r>
              <a:rPr lang="en-US" sz="1200" b="1" dirty="0" err="1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i</a:t>
            </a:r>
            <a:r>
              <a:rPr lang="en-US" sz="1200" b="1" dirty="0" smtClean="0">
                <a:latin typeface="Consolas" pitchFamily="49" charset="0"/>
                <a:ea typeface="DotumChe" pitchFamily="49" charset="-127"/>
                <a:cs typeface="Consolas" pitchFamily="49" charset="0"/>
              </a:rPr>
              <a:t>, j] = find(A &lt; 0);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685800" y="3884032"/>
            <a:ext cx="7924800" cy="1588"/>
          </a:xfrm>
          <a:prstGeom prst="line">
            <a:avLst/>
          </a:prstGeom>
          <a:ln w="2222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685800" y="3483168"/>
            <a:ext cx="7924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en-US" sz="2000" b="1" dirty="0" smtClean="0"/>
              <a:t>matrix data type </a:t>
            </a:r>
            <a:r>
              <a:rPr lang="en-US" sz="2000" dirty="0" smtClean="0"/>
              <a:t>which can </a:t>
            </a:r>
            <a:r>
              <a:rPr lang="en-US" sz="2000" b="1" dirty="0" smtClean="0"/>
              <a:t>exploit data parallelism</a:t>
            </a:r>
            <a:endParaRPr lang="en-US" sz="2400" b="1" dirty="0" smtClean="0"/>
          </a:p>
        </p:txBody>
      </p:sp>
      <p:sp>
        <p:nvSpPr>
          <p:cNvPr id="17" name="Rectangle 16"/>
          <p:cNvSpPr/>
          <p:nvPr/>
        </p:nvSpPr>
        <p:spPr>
          <a:xfrm rot="16200000">
            <a:off x="6324600" y="4114800"/>
            <a:ext cx="2438400" cy="213360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 rot="16200000">
            <a:off x="3010781" y="2780419"/>
            <a:ext cx="2232472" cy="4748834"/>
          </a:xfrm>
          <a:prstGeom prst="rect">
            <a:avLst/>
          </a:prstGeom>
          <a:gradFill>
            <a:gsLst>
              <a:gs pos="88000">
                <a:schemeClr val="bg1"/>
              </a:gs>
              <a:gs pos="31000">
                <a:schemeClr val="bg1">
                  <a:alpha val="76000"/>
                </a:schemeClr>
              </a:gs>
              <a:gs pos="1600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4724400" y="4213485"/>
            <a:ext cx="4038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1" dirty="0" smtClean="0"/>
              <a:t>Version 1.5 today</a:t>
            </a:r>
          </a:p>
          <a:p>
            <a:pPr lvl="1"/>
            <a:r>
              <a:rPr lang="en-US" sz="2000" dirty="0" smtClean="0"/>
              <a:t>a product that accelerates </a:t>
            </a:r>
            <a:br>
              <a:rPr lang="en-US" sz="2000" dirty="0" smtClean="0"/>
            </a:br>
            <a:r>
              <a:rPr lang="en-US" sz="2000" dirty="0" smtClean="0"/>
              <a:t>MATLAB on GPUs</a:t>
            </a:r>
          </a:p>
          <a:p>
            <a:r>
              <a:rPr lang="en-US" sz="2000" b="1" i="1" dirty="0" smtClean="0"/>
              <a:t>Free beta today</a:t>
            </a:r>
          </a:p>
          <a:p>
            <a:pPr lvl="1"/>
            <a:r>
              <a:rPr lang="en-US" sz="2000" dirty="0"/>
              <a:t>a</a:t>
            </a:r>
            <a:r>
              <a:rPr lang="en-US" sz="2000" dirty="0" smtClean="0"/>
              <a:t> library that you can integrate with C/C++/CUDA code</a:t>
            </a:r>
          </a:p>
        </p:txBody>
      </p:sp>
      <p:sp>
        <p:nvSpPr>
          <p:cNvPr id="7" name="Title 7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Jacket Underneath the Hood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1965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1247</TotalTime>
  <Words>1752</Words>
  <Application>Microsoft Office PowerPoint</Application>
  <PresentationFormat>On-screen Show (4:3)</PresentationFormat>
  <Paragraphs>535</Paragraphs>
  <Slides>22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PowerPoint Presentation</vt:lpstr>
      <vt:lpstr>Need Performance? Two Options</vt:lpstr>
      <vt:lpstr>Need Performance? Two Options</vt:lpstr>
      <vt:lpstr>Case Study (Removing Mean)</vt:lpstr>
      <vt:lpstr>Case Study (Removing Mean)</vt:lpstr>
      <vt:lpstr>Case Study (Removing Mean)</vt:lpstr>
      <vt:lpstr>Case Study (Removing Mean)</vt:lpstr>
      <vt:lpstr>Jacket Underneath the Hood</vt:lpstr>
      <vt:lpstr>Jacket Underneath the Hood</vt:lpstr>
      <vt:lpstr>Jacket Underneath the Hood</vt:lpstr>
      <vt:lpstr>Jacket Underneath the Hood</vt:lpstr>
      <vt:lpstr>Jacket Underneath the Hood</vt:lpstr>
      <vt:lpstr>Jacket Underneath the Hood</vt:lpstr>
      <vt:lpstr>Jacket Underneath the Hood</vt:lpstr>
      <vt:lpstr>Core Products</vt:lpstr>
      <vt:lpstr>PowerPoint Presentation</vt:lpstr>
      <vt:lpstr>Jacket is Broad</vt:lpstr>
      <vt:lpstr>Jacket is Fast (MATLAB)</vt:lpstr>
      <vt:lpstr>libJacket is Fast (C/C++)</vt:lpstr>
      <vt:lpstr>Jacket going Mobile</vt:lpstr>
      <vt:lpstr>PowerPoint Presentation</vt:lpstr>
      <vt:lpstr>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work</dc:creator>
  <cp:lastModifiedBy>John Melonakos</cp:lastModifiedBy>
  <cp:revision>110</cp:revision>
  <dcterms:created xsi:type="dcterms:W3CDTF">2006-08-16T00:00:00Z</dcterms:created>
  <dcterms:modified xsi:type="dcterms:W3CDTF">2010-10-21T20:17:58Z</dcterms:modified>
</cp:coreProperties>
</file>